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4"/>
  </p:notesMasterIdLst>
  <p:sldIdLst>
    <p:sldId id="325" r:id="rId3"/>
    <p:sldId id="322" r:id="rId4"/>
    <p:sldId id="328" r:id="rId5"/>
    <p:sldId id="338" r:id="rId6"/>
    <p:sldId id="275" r:id="rId7"/>
    <p:sldId id="278" r:id="rId8"/>
    <p:sldId id="335" r:id="rId9"/>
    <p:sldId id="336" r:id="rId10"/>
    <p:sldId id="296" r:id="rId11"/>
    <p:sldId id="282" r:id="rId12"/>
    <p:sldId id="283" r:id="rId13"/>
    <p:sldId id="284" r:id="rId14"/>
    <p:sldId id="286" r:id="rId15"/>
    <p:sldId id="291" r:id="rId16"/>
    <p:sldId id="298" r:id="rId17"/>
    <p:sldId id="299" r:id="rId18"/>
    <p:sldId id="300" r:id="rId19"/>
    <p:sldId id="292" r:id="rId20"/>
    <p:sldId id="293" r:id="rId21"/>
    <p:sldId id="294" r:id="rId22"/>
    <p:sldId id="295" r:id="rId23"/>
    <p:sldId id="301" r:id="rId24"/>
    <p:sldId id="302" r:id="rId25"/>
    <p:sldId id="303" r:id="rId26"/>
    <p:sldId id="304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8" r:id="rId38"/>
    <p:sldId id="337" r:id="rId39"/>
    <p:sldId id="339" r:id="rId40"/>
    <p:sldId id="326" r:id="rId41"/>
    <p:sldId id="320" r:id="rId42"/>
    <p:sldId id="31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 autoAdjust="0"/>
  </p:normalViewPr>
  <p:slideViewPr>
    <p:cSldViewPr>
      <p:cViewPr varScale="1">
        <p:scale>
          <a:sx n="78" d="100"/>
          <a:sy n="78" d="100"/>
        </p:scale>
        <p:origin x="13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221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9EF8A-3168-4594-81C8-6386519B0FAA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701E8-B417-4CD6-8ECF-694FA9B4F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620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96269-A976-4761-A03C-6D100A875F5A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591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656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603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96269-A976-4761-A03C-6D100A875F5A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72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701E8-B417-4CD6-8ECF-694FA9B4F70E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5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99AA40-2B10-4F8D-BEDD-C7AA23D917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6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DF25C-B1F4-48B9-8477-AEAB155ACE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204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5E979-4922-469F-B0E7-D86DE58487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049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A4A5C-2BD8-4BF4-934D-F993E124B6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229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u.wikipedia.org/wiki/%D0%A4%D0%B0%D0%B9%D0%BB:Possible_Self-Portrait_of_Leonardo_da_Vinci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Documents%20and%20Settings\&#1046;&#1077;&#1085;&#1103;\&#1056;&#1072;&#1073;&#1086;&#1095;&#1080;&#1081;%20&#1089;&#1090;&#1086;&#1083;\&#1053;&#1086;&#1090;&#1088;%20&#1044;&#1072;&#1084;%20&#1044;&#1077;%20&#1055;&#1072;&#1088;&#1080;.wmv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6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3717032"/>
            <a:ext cx="4102746" cy="1800200"/>
          </a:xfrm>
        </p:spPr>
        <p:txBody>
          <a:bodyPr>
            <a:normAutofit fontScale="62500" lnSpcReduction="20000"/>
          </a:bodyPr>
          <a:lstStyle/>
          <a:p>
            <a:pPr algn="r"/>
            <a:endParaRPr lang="ru-RU" b="1" dirty="0" smtClean="0">
              <a:solidFill>
                <a:schemeClr val="tx1"/>
              </a:solidFill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Выполнила: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ученица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 класса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Чиликина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Дарья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Руководитель: 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учитель математики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Чернышова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Е.А.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14490"/>
            <a:ext cx="8003232" cy="1378953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ИССЛЕДОВАТЕЛЬСКИЙ ПРОЕКТ</a:t>
            </a:r>
            <a:b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«ЗОЛОТОЕ СЕЧЕНИЕ»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71604" y="836712"/>
            <a:ext cx="6400800" cy="97777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МОАУ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Лицей №1 Г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Орска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Оренбургской области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’’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368619" y="5707989"/>
            <a:ext cx="648072" cy="33372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202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71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428750"/>
            <a:ext cx="3000375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762000" y="4869160"/>
            <a:ext cx="754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Comic Sans MS" pitchFamily="66" charset="0"/>
              </a:rPr>
              <a:t>Два главных Платоновых тела, додекаэдр и икосаэдр, основаны на Золотом Сечении.</a:t>
            </a:r>
          </a:p>
        </p:txBody>
      </p:sp>
      <p:pic>
        <p:nvPicPr>
          <p:cNvPr id="9220" name="Рисунок 5" descr="http://www.trinitas.ru/rus/doc/0232/004a/pic/0036/0036-474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4572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Икосаэдр и додекаэдр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00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Ряд Фибоначчи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20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20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20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2000" dirty="0" smtClean="0"/>
          </a:p>
        </p:txBody>
      </p:sp>
      <p:sp>
        <p:nvSpPr>
          <p:cNvPr id="6" name="Текст 5"/>
          <p:cNvSpPr>
            <a:spLocks noGrp="1"/>
          </p:cNvSpPr>
          <p:nvPr>
            <p:ph sz="half" idx="2"/>
          </p:nvPr>
        </p:nvSpPr>
        <p:spPr>
          <a:xfrm>
            <a:off x="395536" y="1066800"/>
            <a:ext cx="5776664" cy="5170512"/>
          </a:xfrm>
        </p:spPr>
        <p:txBody>
          <a:bodyPr>
            <a:noAutofit/>
          </a:bodyPr>
          <a:lstStyle/>
          <a:p>
            <a:pPr indent="457200" eaLnBrk="1" hangingPunct="1">
              <a:defRPr/>
            </a:pP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С историей золотого сечения связано имя итальянского математика Леонардо Фибоначчи. </a:t>
            </a:r>
          </a:p>
          <a:p>
            <a:pPr indent="457200" eaLnBrk="1" hangingPunct="1">
              <a:defRPr/>
            </a:pP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Ряд чисел 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0, 1, 1, 2, 3, 5, 8, 13, 21, 34, 55 и т.д.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известен как ряд Фибоначчи. </a:t>
            </a:r>
          </a:p>
          <a:p>
            <a:pPr indent="457200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Каждый член последовательности, начиная с третьего, равен сумме двух предыдущих, а отношение смежных чисел ряда приближается к отношению золотого деления. </a:t>
            </a:r>
          </a:p>
        </p:txBody>
      </p:sp>
      <p:pic>
        <p:nvPicPr>
          <p:cNvPr id="10245" name="Рисунок 3" descr="http://vestnik-nou.narod.ru/images/180px-Fibonac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527" y="1590125"/>
            <a:ext cx="3084218" cy="263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26463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33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«Золотая Пропорция» - главный эстетический принцип эпохи Средневековья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600" y="1295400"/>
            <a:ext cx="5581600" cy="51054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Эпоха Возрождения ассоциируется с именами таких «титанов», как Леонардо да Винчи, Микеланджело, Рафаэль, Николай Коперник, Альберт Дюрер, Лука </a:t>
            </a:r>
            <a:r>
              <a:rPr lang="ru-RU" sz="1800" dirty="0" err="1" smtClean="0">
                <a:latin typeface="Comic Sans MS" pitchFamily="66" charset="0"/>
                <a:cs typeface="Times New Roman" pitchFamily="18" charset="0"/>
              </a:rPr>
              <a:t>Пачоли</a:t>
            </a: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. </a:t>
            </a:r>
          </a:p>
          <a:p>
            <a:pPr>
              <a:spcBef>
                <a:spcPct val="0"/>
              </a:spcBef>
              <a:defRPr/>
            </a:pP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Имеется много авторитетных свидетельств о том, что именно </a:t>
            </a:r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Леонардо да Винчи(1452-1519) был одним из первых, кто ввел сам термин «Золотое Сечение».</a:t>
            </a: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ru-RU" sz="1800" dirty="0" smtClean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«</a:t>
            </a:r>
            <a:r>
              <a:rPr lang="ru-RU" sz="1800" dirty="0" err="1" smtClean="0">
                <a:latin typeface="Comic Sans MS" pitchFamily="66" charset="0"/>
                <a:cs typeface="Times New Roman" pitchFamily="18" charset="0"/>
              </a:rPr>
              <a:t>Витрувийский</a:t>
            </a: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 человек» </a:t>
            </a:r>
            <a:r>
              <a:rPr lang="ru-RU" sz="1800" b="1" dirty="0" smtClean="0">
                <a:latin typeface="Comic Sans MS" pitchFamily="66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размах вытянутых в сторону рук человека примерно равен его росту, вследствие чего </a:t>
            </a: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фигура человека вписывается в квадрат и в круг.</a:t>
            </a:r>
          </a:p>
          <a:p>
            <a:pPr>
              <a:spcBef>
                <a:spcPts val="0"/>
              </a:spcBef>
              <a:defRPr/>
            </a:pP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Рисунок и текст иногда называют </a:t>
            </a: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каноническими пропорциями</a:t>
            </a: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marL="0" indent="34290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ru-RU" sz="2000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342900" eaLnBrk="1" hangingPunct="1">
              <a:buFont typeface="Wingdings" panose="05000000000000000000" pitchFamily="2" charset="2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eaLnBrk="1" hangingPunct="1">
              <a:defRPr/>
            </a:pPr>
            <a:endParaRPr lang="ru-RU" sz="2400" dirty="0" smtClean="0"/>
          </a:p>
        </p:txBody>
      </p:sp>
      <p:pic>
        <p:nvPicPr>
          <p:cNvPr id="11268" name="Picture 7" descr="Предположительный автопортрет Леонардо да Винчи">
            <a:hlinkClick r:id="rId2" tooltip="Предположительный автопортрет Леонардо да Винчи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1295400"/>
            <a:ext cx="1828800" cy="2760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Содержимое 4" descr="vitruvian-man-av"/>
          <p:cNvPicPr>
            <a:picLocks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14800"/>
            <a:ext cx="1905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27322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70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24800" cy="8699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Вклад Кеплера </a:t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теорию Золотого Сечения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124200" y="1219200"/>
            <a:ext cx="5791200" cy="5257800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latin typeface="Comic Sans MS" pitchFamily="66" charset="0"/>
              </a:rPr>
              <a:t>Гениальный астроном Иоганн Кеплер (1571-1630) был последовательным приверженцем Золотого Сечения, Платоновых тел и Пифагорейской доктрины о числовой гармонии Мироздания. </a:t>
            </a:r>
          </a:p>
          <a:p>
            <a:pPr>
              <a:defRPr/>
            </a:pPr>
            <a:r>
              <a:rPr lang="ru-RU" sz="1800" dirty="0" smtClean="0">
                <a:latin typeface="Comic Sans MS" pitchFamily="66" charset="0"/>
              </a:rPr>
              <a:t>Считается, что именно Кеплер обратил внимание на ботаническую закономерность </a:t>
            </a:r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  <a:t>филлотаксиса</a:t>
            </a:r>
            <a:r>
              <a:rPr lang="ru-RU" sz="1800" dirty="0" smtClean="0">
                <a:latin typeface="Comic Sans MS" pitchFamily="66" charset="0"/>
              </a:rPr>
              <a:t> и установил </a:t>
            </a:r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  <a:t>связь между числами Фибоначчи и золотой пропорцией</a:t>
            </a: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1800" dirty="0" smtClean="0">
                <a:latin typeface="Comic Sans MS" pitchFamily="66" charset="0"/>
              </a:rPr>
              <a:t>доказав, что последовательность отношений соседних чисел Фибоначчи: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1800" dirty="0" smtClean="0">
                <a:latin typeface="Comic Sans MS" pitchFamily="66" charset="0"/>
              </a:rPr>
              <a:t>       </a:t>
            </a:r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  <a:t>1/1; 2/1; 3/2; 5/3 ;8/5; 13/8;…</a:t>
            </a:r>
            <a:r>
              <a:rPr lang="ru-RU" sz="1800" dirty="0" smtClean="0">
                <a:latin typeface="Comic Sans MS" pitchFamily="66" charset="0"/>
              </a:rPr>
              <a:t>в пределе стремится к золотой пропорции</a:t>
            </a:r>
          </a:p>
          <a:p>
            <a:pPr>
              <a:defRPr/>
            </a:pPr>
            <a:endParaRPr lang="ru-RU" sz="1600" dirty="0" smtClean="0"/>
          </a:p>
          <a:p>
            <a:pPr marL="0" indent="0">
              <a:buNone/>
              <a:defRPr/>
            </a:pPr>
            <a:endParaRPr lang="ru-RU" sz="1600" dirty="0" smtClean="0"/>
          </a:p>
          <a:p>
            <a:pPr algn="just">
              <a:defRPr/>
            </a:pPr>
            <a:endParaRPr lang="ru-RU" sz="1600" dirty="0"/>
          </a:p>
        </p:txBody>
      </p:sp>
      <p:pic>
        <p:nvPicPr>
          <p:cNvPr id="12292" name="Рисунок 6" descr="Иоганн Кепл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28194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28331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62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857250" y="1357313"/>
            <a:ext cx="3500438" cy="1477962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Comic Sans MS" pitchFamily="66" charset="0"/>
              </a:rPr>
              <a:t> </a:t>
            </a:r>
            <a:r>
              <a:rPr lang="ru-RU" altLang="ru-RU" sz="1800" b="1" u="sng" dirty="0">
                <a:solidFill>
                  <a:srgbClr val="C00000"/>
                </a:solidFill>
                <a:latin typeface="Comic Sans MS" pitchFamily="66" charset="0"/>
              </a:rPr>
              <a:t>Дано:</a:t>
            </a:r>
            <a:r>
              <a:rPr lang="ru-RU" altLang="ru-RU" sz="18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altLang="ru-RU" sz="1800" dirty="0">
                <a:latin typeface="Comic Sans MS" pitchFamily="66" charset="0"/>
              </a:rPr>
              <a:t>отрезок АВ.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u="sng" dirty="0">
                <a:solidFill>
                  <a:srgbClr val="C00000"/>
                </a:solidFill>
                <a:latin typeface="Comic Sans MS" pitchFamily="66" charset="0"/>
              </a:rPr>
              <a:t>Построить:</a:t>
            </a:r>
            <a:r>
              <a:rPr lang="ru-RU" altLang="ru-RU" sz="18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altLang="ru-RU" sz="1800" dirty="0">
                <a:latin typeface="Comic Sans MS" pitchFamily="66" charset="0"/>
              </a:rPr>
              <a:t>золотое сечение отрезка АВ, т.е. точку Е так, чтобы                  </a:t>
            </a:r>
            <a:r>
              <a:rPr lang="ru-RU" altLang="ru-RU" sz="1800" dirty="0" smtClean="0">
                <a:latin typeface="Comic Sans MS" pitchFamily="66" charset="0"/>
              </a:rPr>
              <a:t>   </a:t>
            </a:r>
            <a:endParaRPr lang="ru-RU" altLang="ru-RU" sz="1800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Comic Sans MS" pitchFamily="66" charset="0"/>
              </a:rPr>
              <a:t>                             </a:t>
            </a:r>
          </a:p>
        </p:txBody>
      </p:sp>
      <p:pic>
        <p:nvPicPr>
          <p:cNvPr id="16387" name="Object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214563"/>
            <a:ext cx="9286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3573016"/>
            <a:ext cx="7604770" cy="2462213"/>
          </a:xfrm>
          <a:prstGeom prst="rect">
            <a:avLst/>
          </a:prstGeom>
          <a:noFill/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Построение.</a:t>
            </a:r>
          </a:p>
          <a:p>
            <a:pPr eaLnBrk="1" hangingPunct="1">
              <a:defRPr/>
            </a:pPr>
            <a:r>
              <a:rPr lang="ru-RU" dirty="0">
                <a:latin typeface="Comic Sans MS" pitchFamily="66" charset="0"/>
              </a:rPr>
              <a:t>Построим прямоугольный треугольник, у которого один катет в два раза больше другого. Для этого восстановим в точке </a:t>
            </a:r>
            <a:r>
              <a:rPr lang="ru-RU" dirty="0" smtClean="0">
                <a:latin typeface="Comic Sans MS" pitchFamily="66" charset="0"/>
              </a:rPr>
              <a:t>В перпендикуляр </a:t>
            </a:r>
            <a:r>
              <a:rPr lang="ru-RU" dirty="0">
                <a:latin typeface="Comic Sans MS" pitchFamily="66" charset="0"/>
              </a:rPr>
              <a:t>к прямой АВ и на нем отложим отрезок ВС= </a:t>
            </a:r>
            <a:r>
              <a:rPr lang="ru-RU" sz="2800" dirty="0" smtClean="0">
                <a:latin typeface="Comic Sans MS" pitchFamily="66" charset="0"/>
              </a:rPr>
              <a:t>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AB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ru-RU" dirty="0">
                <a:latin typeface="Comic Sans MS" pitchFamily="66" charset="0"/>
              </a:rPr>
              <a:t>Далее, соединим точки А и С, отложим отрезок </a:t>
            </a:r>
            <a:r>
              <a:rPr lang="en-US" dirty="0">
                <a:latin typeface="Comic Sans MS" pitchFamily="66" charset="0"/>
              </a:rPr>
              <a:t>CD</a:t>
            </a:r>
            <a:r>
              <a:rPr lang="ru-RU" dirty="0">
                <a:latin typeface="Comic Sans MS" pitchFamily="66" charset="0"/>
              </a:rPr>
              <a:t>=</a:t>
            </a:r>
            <a:r>
              <a:rPr lang="en-US" dirty="0">
                <a:latin typeface="Comic Sans MS" pitchFamily="66" charset="0"/>
              </a:rPr>
              <a:t>CB</a:t>
            </a:r>
            <a:r>
              <a:rPr lang="ru-RU" dirty="0">
                <a:latin typeface="Comic Sans MS" pitchFamily="66" charset="0"/>
              </a:rPr>
              <a:t>,</a:t>
            </a:r>
          </a:p>
          <a:p>
            <a:pPr eaLnBrk="1" hangingPunct="1">
              <a:defRPr/>
            </a:pPr>
            <a:r>
              <a:rPr lang="ru-RU" dirty="0">
                <a:latin typeface="Comic Sans MS" pitchFamily="66" charset="0"/>
              </a:rPr>
              <a:t>и наконец </a:t>
            </a:r>
            <a:r>
              <a:rPr lang="en-US" dirty="0">
                <a:latin typeface="Comic Sans MS" pitchFamily="66" charset="0"/>
              </a:rPr>
              <a:t>AE</a:t>
            </a:r>
            <a:r>
              <a:rPr lang="ru-RU" dirty="0">
                <a:latin typeface="Comic Sans MS" pitchFamily="66" charset="0"/>
              </a:rPr>
              <a:t>=</a:t>
            </a:r>
            <a:r>
              <a:rPr lang="en-US" dirty="0">
                <a:latin typeface="Comic Sans MS" pitchFamily="66" charset="0"/>
              </a:rPr>
              <a:t>AD</a:t>
            </a:r>
            <a:r>
              <a:rPr lang="ru-RU" dirty="0">
                <a:latin typeface="Comic Sans MS" pitchFamily="66" charset="0"/>
              </a:rPr>
              <a:t>.</a:t>
            </a:r>
          </a:p>
          <a:p>
            <a:pPr eaLnBrk="1" hangingPunct="1">
              <a:defRPr/>
            </a:pPr>
            <a:r>
              <a:rPr lang="ru-RU" dirty="0">
                <a:latin typeface="Comic Sans MS" pitchFamily="66" charset="0"/>
              </a:rPr>
              <a:t>Точка Е является искомой, она производит золотое сечение отрезка АВ.</a:t>
            </a:r>
          </a:p>
        </p:txBody>
      </p:sp>
      <p:pic>
        <p:nvPicPr>
          <p:cNvPr id="16390" name="Picture 8" descr="C:\Documents and Settings\Администратор\Рабочий стол\деление отрезка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357313"/>
            <a:ext cx="3787775" cy="2071687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81000" y="838200"/>
            <a:ext cx="8763000" cy="477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500" b="1" dirty="0">
                <a:latin typeface="Comic Sans MS" pitchFamily="66" charset="0"/>
              </a:rPr>
              <a:t>Деление отрезка в золотом отношении</a:t>
            </a:r>
          </a:p>
        </p:txBody>
      </p:sp>
      <p:sp>
        <p:nvSpPr>
          <p:cNvPr id="17416" name="Прямоугольник 7"/>
          <p:cNvSpPr>
            <a:spLocks noChangeArrowheads="1"/>
          </p:cNvSpPr>
          <p:nvPr/>
        </p:nvSpPr>
        <p:spPr bwMode="auto">
          <a:xfrm>
            <a:off x="838200" y="152400"/>
            <a:ext cx="762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Золотое сечение в геометрии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21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7378554" y="3356992"/>
            <a:ext cx="1447800" cy="1752600"/>
          </a:xfrm>
        </p:spPr>
        <p:txBody>
          <a:bodyPr>
            <a:normAutofit/>
          </a:bodyPr>
          <a:lstStyle/>
          <a:p>
            <a:r>
              <a:rPr lang="ru-RU" altLang="ru-RU" sz="1800" b="1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Золотое сечение лист розы</a:t>
            </a: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16016" y="980728"/>
            <a:ext cx="3744416" cy="20524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1800" b="1" dirty="0">
                <a:latin typeface="+mj-lt"/>
              </a:rPr>
              <a:t>       </a:t>
            </a:r>
            <a:r>
              <a:rPr lang="ru-RU" sz="1800" b="1" dirty="0" smtClean="0">
                <a:latin typeface="Comic Sans MS" pitchFamily="66" charset="0"/>
              </a:rPr>
              <a:t>Величины отростков и лепестков цикория подчинены правилу золотой пропорции</a:t>
            </a:r>
            <a:r>
              <a:rPr lang="ru-RU" sz="1800" b="1" dirty="0" smtClean="0">
                <a:latin typeface="+mj-lt"/>
              </a:rPr>
              <a:t>.  </a:t>
            </a:r>
          </a:p>
        </p:txBody>
      </p:sp>
      <p:pic>
        <p:nvPicPr>
          <p:cNvPr id="23556" name="Picture 7" descr="цвето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8600"/>
            <a:ext cx="4343400" cy="1222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505200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Содержимое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2895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5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1259632" y="828764"/>
            <a:ext cx="38884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b="1" dirty="0">
                <a:latin typeface="Comic Sans MS" pitchFamily="66" charset="0"/>
              </a:rPr>
              <a:t>Золотая пропорция в теле ящерицы – длина хвоста так относится к длине остального тела, как 62 к 38 </a:t>
            </a:r>
          </a:p>
        </p:txBody>
      </p:sp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4191000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1" descr="Ящерица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3200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0025"/>
            <a:ext cx="28194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3778250"/>
            <a:ext cx="178752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641099" y="5508839"/>
            <a:ext cx="297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b="1" dirty="0">
                <a:latin typeface="Comic Sans MS" pitchFamily="66" charset="0"/>
              </a:rPr>
              <a:t>Золотые пропорции в яйце птицы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10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mot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838200"/>
            <a:ext cx="5191125" cy="243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34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827584" y="3717032"/>
            <a:ext cx="7632847" cy="201622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  <a:defRPr/>
            </a:pPr>
            <a:r>
              <a:rPr lang="ru-RU" sz="2800" b="1" dirty="0">
                <a:latin typeface="Comic Sans MS" pitchFamily="66" charset="0"/>
              </a:rPr>
              <a:t>У многих бабочек узоры на крыльях, соотношение размеров грудной и брюшной части тела соответствуют золотой пропорции</a:t>
            </a:r>
          </a:p>
        </p:txBody>
      </p:sp>
      <p:pic>
        <p:nvPicPr>
          <p:cNvPr id="25604" name="Picture 15" descr="баб аним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14400"/>
            <a:ext cx="2895600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2682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8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AutoShape 2"/>
          <p:cNvGrpSpPr>
            <a:grpSpLocks/>
          </p:cNvGrpSpPr>
          <p:nvPr/>
        </p:nvGrpSpPr>
        <p:grpSpPr bwMode="auto">
          <a:xfrm>
            <a:off x="738188" y="1493838"/>
            <a:ext cx="2986087" cy="4114800"/>
            <a:chOff x="465" y="941"/>
            <a:chExt cx="1881" cy="2592"/>
          </a:xfrm>
        </p:grpSpPr>
        <p:pic>
          <p:nvPicPr>
            <p:cNvPr id="17420" name="AutoShap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" y="941"/>
              <a:ext cx="1881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1" name="Text Box 6"/>
            <p:cNvSpPr txBox="1">
              <a:spLocks noChangeArrowheads="1"/>
            </p:cNvSpPr>
            <p:nvPr/>
          </p:nvSpPr>
          <p:spPr bwMode="auto">
            <a:xfrm>
              <a:off x="956" y="2228"/>
              <a:ext cx="833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2000250" y="1285875"/>
            <a:ext cx="214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/>
              <a:t>А</a:t>
            </a: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571500" y="5429250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/>
              <a:t>В</a:t>
            </a:r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3429000" y="5429250"/>
            <a:ext cx="214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/>
              <a:t>С</a:t>
            </a:r>
          </a:p>
        </p:txBody>
      </p:sp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3276600" y="1066800"/>
            <a:ext cx="53340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Comic Sans MS" pitchFamily="66" charset="0"/>
              </a:rPr>
              <a:t>Золотым</a:t>
            </a:r>
            <a:r>
              <a:rPr lang="ru-RU" altLang="ru-RU" sz="2400" b="1" dirty="0">
                <a:latin typeface="Comic Sans MS" pitchFamily="66" charset="0"/>
              </a:rPr>
              <a:t> </a:t>
            </a:r>
            <a:r>
              <a:rPr lang="ru-RU" altLang="ru-RU" sz="2400" dirty="0">
                <a:latin typeface="Comic Sans MS" pitchFamily="66" charset="0"/>
              </a:rPr>
              <a:t>называется такой </a:t>
            </a:r>
            <a:r>
              <a:rPr lang="ru-RU" altLang="ru-RU" sz="2400" b="1" dirty="0">
                <a:solidFill>
                  <a:srgbClr val="C00000"/>
                </a:solidFill>
                <a:latin typeface="Comic Sans MS" pitchFamily="66" charset="0"/>
              </a:rPr>
              <a:t>равнобедренный треугольник</a:t>
            </a:r>
            <a:r>
              <a:rPr lang="ru-RU" altLang="ru-RU" sz="1800" b="1" dirty="0">
                <a:latin typeface="Comic Sans MS" pitchFamily="66" charset="0"/>
              </a:rPr>
              <a:t>,</a:t>
            </a:r>
            <a:r>
              <a:rPr lang="ru-RU" altLang="ru-RU" sz="2400" b="1" dirty="0">
                <a:latin typeface="Comic Sans MS" pitchFamily="66" charset="0"/>
              </a:rPr>
              <a:t> </a:t>
            </a:r>
            <a:r>
              <a:rPr lang="ru-RU" altLang="ru-RU" sz="2400" dirty="0">
                <a:latin typeface="Comic Sans MS" pitchFamily="66" charset="0"/>
              </a:rPr>
              <a:t>основание и боковая сторона которого находятся в золотом отношении:</a:t>
            </a:r>
            <a:r>
              <a:rPr lang="ru-RU" altLang="ru-RU" sz="2400" b="1" dirty="0">
                <a:latin typeface="Comic Sans MS" pitchFamily="66" charset="0"/>
              </a:rPr>
              <a:t>                                                           </a:t>
            </a:r>
            <a:endParaRPr lang="ru-RU" altLang="ru-RU" sz="2400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/>
              <a:t>                                                                </a:t>
            </a:r>
            <a:endParaRPr lang="ru-RU" altLang="ru-RU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17417" name="Object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143250"/>
            <a:ext cx="1258887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Object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4572000"/>
            <a:ext cx="38576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457200"/>
            <a:ext cx="9144000" cy="554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000" b="1" dirty="0">
                <a:solidFill>
                  <a:srgbClr val="C00000"/>
                </a:solidFill>
                <a:latin typeface="Comic Sans MS" pitchFamily="66" charset="0"/>
              </a:rPr>
              <a:t>Золотой треугольник</a:t>
            </a:r>
            <a:endParaRPr lang="ru-RU" sz="3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27322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67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6"/>
          <p:cNvSpPr txBox="1">
            <a:spLocks noChangeArrowheads="1"/>
          </p:cNvSpPr>
          <p:nvPr/>
        </p:nvSpPr>
        <p:spPr bwMode="auto">
          <a:xfrm>
            <a:off x="1691680" y="4419600"/>
            <a:ext cx="58326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Comic Sans MS" pitchFamily="66" charset="0"/>
              </a:rPr>
              <a:t>Прямоугольник, стороны которого находятся в золотом отношении, т.е. отношение длины к ширине даёт число </a:t>
            </a:r>
            <a:r>
              <a:rPr lang="ru-RU" altLang="ru-RU" sz="1800" b="1" dirty="0">
                <a:solidFill>
                  <a:srgbClr val="C00000"/>
                </a:solidFill>
                <a:latin typeface="Comic Sans MS" pitchFamily="66" charset="0"/>
              </a:rPr>
              <a:t>φ</a:t>
            </a:r>
            <a:r>
              <a:rPr lang="ru-RU" altLang="ru-RU" sz="1800" dirty="0">
                <a:latin typeface="Comic Sans MS" pitchFamily="66" charset="0"/>
              </a:rPr>
              <a:t>, называется </a:t>
            </a:r>
            <a:r>
              <a:rPr lang="ru-RU" altLang="ru-RU" sz="1800" b="1" dirty="0">
                <a:solidFill>
                  <a:srgbClr val="C00000"/>
                </a:solidFill>
                <a:latin typeface="Comic Sans MS" pitchFamily="66" charset="0"/>
              </a:rPr>
              <a:t>золотым прямоугольником.</a:t>
            </a:r>
            <a:endParaRPr lang="ru-RU" altLang="ru-RU" sz="1100" dirty="0">
              <a:latin typeface="Comic Sans MS" pitchFamily="66" charset="0"/>
            </a:endParaRPr>
          </a:p>
        </p:txBody>
      </p:sp>
      <p:pic>
        <p:nvPicPr>
          <p:cNvPr id="18435" name="Object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00400"/>
            <a:ext cx="12588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35" descr="http://www.trinitas.ru/rus/doc/0232/004a/pic/0037/0037-1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175000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36" descr="http://www.trinitas.ru/rus/doc/0232/004a/pic/0037/0037-1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29305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457200"/>
            <a:ext cx="9144000" cy="554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000" b="1" dirty="0">
                <a:solidFill>
                  <a:srgbClr val="C00000"/>
                </a:solidFill>
                <a:latin typeface="Comic Sans MS" pitchFamily="66" charset="0"/>
              </a:rPr>
              <a:t>Золотой прямоугольник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74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229600" cy="393360"/>
          </a:xfrm>
        </p:spPr>
        <p:txBody>
          <a:bodyPr rtlCol="0"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СОДЕЖАНИЕ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85B4723-29D3-4B28-B0FC-3BC194BE76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290022"/>
              </p:ext>
            </p:extLst>
          </p:nvPr>
        </p:nvGraphicFramePr>
        <p:xfrm>
          <a:off x="1187624" y="654008"/>
          <a:ext cx="6911241" cy="5694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36371">
                  <a:extLst>
                    <a:ext uri="{9D8B030D-6E8A-4147-A177-3AD203B41FA5}">
                      <a16:colId xmlns:a16="http://schemas.microsoft.com/office/drawing/2014/main" val="1058906563"/>
                    </a:ext>
                  </a:extLst>
                </a:gridCol>
                <a:gridCol w="674870">
                  <a:extLst>
                    <a:ext uri="{9D8B030D-6E8A-4147-A177-3AD203B41FA5}">
                      <a16:colId xmlns:a16="http://schemas.microsoft.com/office/drawing/2014/main" val="817952802"/>
                    </a:ext>
                  </a:extLst>
                </a:gridCol>
              </a:tblGrid>
              <a:tr h="394044">
                <a:tc>
                  <a:txBody>
                    <a:bodyPr/>
                    <a:lstStyle/>
                    <a:p>
                      <a:endParaRPr lang="ru-RU" sz="1400" dirty="0">
                        <a:latin typeface="Comic Sans MS" panose="030F0702030302020204" pitchFamily="66" charset="0"/>
                      </a:endParaRPr>
                    </a:p>
                  </a:txBody>
                  <a:tcPr marL="68598" marR="68598" marT="34299" marB="342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omic Sans MS" panose="030F0702030302020204" pitchFamily="66" charset="0"/>
                        </a:rPr>
                        <a:t>стр.</a:t>
                      </a:r>
                    </a:p>
                  </a:txBody>
                  <a:tcPr marL="68598" marR="68598" marT="34299" marB="342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8430478"/>
                  </a:ext>
                </a:extLst>
              </a:tr>
              <a:tr h="686076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1400" dirty="0" smtClean="0">
                          <a:latin typeface="Comic Sans MS" panose="030F0702030302020204" pitchFamily="66" charset="0"/>
                        </a:rPr>
                        <a:t>Введение……………………………………………………………………………………………………………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ru-RU" sz="1400" dirty="0" smtClean="0">
                          <a:latin typeface="Comic Sans MS" panose="030F0702030302020204" pitchFamily="66" charset="0"/>
                        </a:rPr>
                        <a:t>2. Актуальность………………………………………………………………………………………………………</a:t>
                      </a:r>
                      <a:endParaRPr lang="ru-RU" sz="1400" dirty="0">
                        <a:latin typeface="Comic Sans MS" panose="030F0702030302020204" pitchFamily="66" charset="0"/>
                      </a:endParaRPr>
                    </a:p>
                  </a:txBody>
                  <a:tcPr marL="68598" marR="68598" marT="34299" marB="342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mic Sans MS" panose="030F0702030302020204" pitchFamily="66" charset="0"/>
                        </a:rPr>
                        <a:t>3</a:t>
                      </a:r>
                    </a:p>
                    <a:p>
                      <a:pPr algn="ctr"/>
                      <a:endParaRPr lang="ru-RU" sz="14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68598" marR="68598" marT="34299" marB="342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3539805"/>
                  </a:ext>
                </a:extLst>
              </a:tr>
              <a:tr h="3940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latin typeface="Comic Sans MS" panose="030F0702030302020204" pitchFamily="66" charset="0"/>
                        </a:rPr>
                        <a:t>3</a:t>
                      </a:r>
                      <a:r>
                        <a:rPr lang="ru-RU" sz="1400" dirty="0" smtClean="0">
                          <a:latin typeface="Comic Sans MS" panose="030F0702030302020204" pitchFamily="66" charset="0"/>
                        </a:rPr>
                        <a:t>. </a:t>
                      </a:r>
                      <a:r>
                        <a:rPr lang="ru-RU" sz="1400" dirty="0">
                          <a:latin typeface="Comic Sans MS" panose="030F0702030302020204" pitchFamily="66" charset="0"/>
                        </a:rPr>
                        <a:t>Цель и задачи исследования</a:t>
                      </a:r>
                      <a:r>
                        <a:rPr lang="ru-RU" sz="1400" dirty="0" smtClean="0">
                          <a:latin typeface="Comic Sans MS" panose="030F0702030302020204" pitchFamily="66" charset="0"/>
                        </a:rPr>
                        <a:t>………………………………………………………………………..</a:t>
                      </a:r>
                      <a:endParaRPr lang="ru-RU" sz="1400" dirty="0">
                        <a:latin typeface="Comic Sans MS" panose="030F0702030302020204" pitchFamily="66" charset="0"/>
                      </a:endParaRPr>
                    </a:p>
                  </a:txBody>
                  <a:tcPr marL="68598" marR="68598" marT="34299" marB="342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ru-RU" sz="1400" dirty="0">
                        <a:latin typeface="Comic Sans MS" panose="030F0702030302020204" pitchFamily="66" charset="0"/>
                      </a:endParaRPr>
                    </a:p>
                  </a:txBody>
                  <a:tcPr marL="68598" marR="68598" marT="34299" marB="342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6266817"/>
                  </a:ext>
                </a:extLst>
              </a:tr>
              <a:tr h="3940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latin typeface="Comic Sans MS" panose="030F0702030302020204" pitchFamily="66" charset="0"/>
                        </a:rPr>
                        <a:t>4</a:t>
                      </a:r>
                      <a:r>
                        <a:rPr lang="ru-RU" sz="1400" dirty="0" smtClean="0">
                          <a:latin typeface="Comic Sans MS" panose="030F0702030302020204" pitchFamily="66" charset="0"/>
                        </a:rPr>
                        <a:t>. </a:t>
                      </a:r>
                      <a:r>
                        <a:rPr lang="ru-RU" sz="1400" dirty="0">
                          <a:latin typeface="Comic Sans MS" panose="030F0702030302020204" pitchFamily="66" charset="0"/>
                        </a:rPr>
                        <a:t>История возникновения «золотого </a:t>
                      </a:r>
                      <a:r>
                        <a:rPr lang="ru-RU" sz="1400" dirty="0" smtClean="0">
                          <a:latin typeface="Comic Sans MS" panose="030F0702030302020204" pitchFamily="66" charset="0"/>
                        </a:rPr>
                        <a:t>сечения»…………………………………………..</a:t>
                      </a:r>
                      <a:endParaRPr lang="ru-RU" sz="1400" dirty="0">
                        <a:latin typeface="Comic Sans MS" panose="030F0702030302020204" pitchFamily="66" charset="0"/>
                      </a:endParaRPr>
                    </a:p>
                  </a:txBody>
                  <a:tcPr marL="68598" marR="68598" marT="34299" marB="342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68598" marR="68598" marT="34299" marB="342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7852802"/>
                  </a:ext>
                </a:extLst>
              </a:tr>
              <a:tr h="394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>
                          <a:latin typeface="Comic Sans MS" panose="030F0702030302020204" pitchFamily="66" charset="0"/>
                        </a:rPr>
                        <a:t>5</a:t>
                      </a:r>
                      <a:r>
                        <a:rPr lang="ru-RU" sz="1400" dirty="0" smtClean="0">
                          <a:latin typeface="Comic Sans MS" panose="030F0702030302020204" pitchFamily="66" charset="0"/>
                        </a:rPr>
                        <a:t>. Определение понятия «золотое сечение»……………………………………………….</a:t>
                      </a:r>
                      <a:endParaRPr lang="ru-RU" sz="1400" dirty="0">
                        <a:latin typeface="Comic Sans MS" panose="030F0702030302020204" pitchFamily="66" charset="0"/>
                      </a:endParaRPr>
                    </a:p>
                  </a:txBody>
                  <a:tcPr marL="68598" marR="68598" marT="34299" marB="342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68598" marR="68598" marT="34299" marB="342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0058860"/>
                  </a:ext>
                </a:extLst>
              </a:tr>
              <a:tr h="39404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ru-RU" sz="1400" dirty="0">
                          <a:latin typeface="Comic Sans MS" panose="030F0702030302020204" pitchFamily="66" charset="0"/>
                        </a:rPr>
                        <a:t>6</a:t>
                      </a:r>
                      <a:r>
                        <a:rPr lang="ru-RU" sz="1400" dirty="0" smtClean="0">
                          <a:latin typeface="Comic Sans MS" panose="030F0702030302020204" pitchFamily="66" charset="0"/>
                        </a:rPr>
                        <a:t>. </a:t>
                      </a:r>
                      <a:r>
                        <a:rPr lang="ru-RU" sz="1400" dirty="0">
                          <a:latin typeface="Comic Sans MS" panose="030F0702030302020204" pitchFamily="66" charset="0"/>
                        </a:rPr>
                        <a:t>Деление отрезка прямой по правилу «</a:t>
                      </a:r>
                      <a:r>
                        <a:rPr lang="ru-RU" sz="1400" dirty="0" smtClean="0">
                          <a:latin typeface="Comic Sans MS" panose="030F0702030302020204" pitchFamily="66" charset="0"/>
                        </a:rPr>
                        <a:t>золотого</a:t>
                      </a:r>
                      <a:r>
                        <a:rPr lang="ru-RU" sz="14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1400" dirty="0" smtClean="0">
                          <a:latin typeface="Comic Sans MS" panose="030F0702030302020204" pitchFamily="66" charset="0"/>
                        </a:rPr>
                        <a:t>сечения»………………….</a:t>
                      </a:r>
                      <a:endParaRPr lang="ru-RU" sz="1400" dirty="0">
                        <a:latin typeface="Comic Sans MS" panose="030F0702030302020204" pitchFamily="66" charset="0"/>
                      </a:endParaRPr>
                    </a:p>
                  </a:txBody>
                  <a:tcPr marL="68598" marR="68598" marT="34299" marB="342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mic Sans MS" panose="030F0702030302020204" pitchFamily="66" charset="0"/>
                        </a:rPr>
                        <a:t>14</a:t>
                      </a:r>
                      <a:endParaRPr lang="ru-RU" sz="1400" dirty="0">
                        <a:latin typeface="Comic Sans MS" panose="030F0702030302020204" pitchFamily="66" charset="0"/>
                      </a:endParaRPr>
                    </a:p>
                  </a:txBody>
                  <a:tcPr marL="68598" marR="68598" marT="34299" marB="342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2636511"/>
                  </a:ext>
                </a:extLst>
              </a:tr>
              <a:tr h="30002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ru-RU" sz="1400" dirty="0">
                          <a:latin typeface="Comic Sans MS" panose="030F0702030302020204" pitchFamily="66" charset="0"/>
                        </a:rPr>
                        <a:t>7</a:t>
                      </a:r>
                      <a:r>
                        <a:rPr lang="ru-RU" sz="1400" dirty="0" smtClean="0">
                          <a:latin typeface="Comic Sans MS" panose="030F0702030302020204" pitchFamily="66" charset="0"/>
                        </a:rPr>
                        <a:t>. Золотая</a:t>
                      </a:r>
                      <a:r>
                        <a:rPr lang="ru-RU" sz="1400" baseline="0" dirty="0" smtClean="0">
                          <a:latin typeface="Comic Sans MS" panose="030F0702030302020204" pitchFamily="66" charset="0"/>
                        </a:rPr>
                        <a:t> спираль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……………………………………………………………………………………………….</a:t>
                      </a:r>
                      <a:endParaRPr lang="ru-RU" sz="1400" baseline="0" dirty="0" smtClean="0"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ru-RU" sz="1400" baseline="0" dirty="0" smtClean="0">
                          <a:latin typeface="Comic Sans MS" panose="030F0702030302020204" pitchFamily="66" charset="0"/>
                        </a:rPr>
                        <a:t> 8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.</a:t>
                      </a:r>
                      <a:r>
                        <a:rPr lang="ru-RU" sz="1400" baseline="0" dirty="0" smtClean="0">
                          <a:latin typeface="Comic Sans MS" panose="030F0702030302020204" pitchFamily="66" charset="0"/>
                        </a:rPr>
                        <a:t>Золотое сечение в  природе</a:t>
                      </a:r>
                      <a:r>
                        <a:rPr lang="ru-RU" sz="1400" dirty="0" smtClean="0">
                          <a:latin typeface="Comic Sans MS" panose="030F0702030302020204" pitchFamily="66" charset="0"/>
                        </a:rPr>
                        <a:t>…………………………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……………………………………………</a:t>
                      </a:r>
                      <a:endParaRPr lang="ru-RU" sz="1400" dirty="0">
                        <a:latin typeface="Comic Sans MS" panose="030F0702030302020204" pitchFamily="66" charset="0"/>
                      </a:endParaRPr>
                    </a:p>
                  </a:txBody>
                  <a:tcPr marL="68598" marR="68598" marT="34299" marB="342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mic Sans MS" panose="030F0702030302020204" pitchFamily="66" charset="0"/>
                        </a:rPr>
                        <a:t>21</a:t>
                      </a:r>
                    </a:p>
                    <a:p>
                      <a:pPr algn="ctr"/>
                      <a:endParaRPr lang="ru-RU" sz="14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ru-RU" sz="1400" dirty="0" smtClean="0"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-2</a:t>
                      </a:r>
                      <a:r>
                        <a:rPr lang="ru-RU" sz="14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ru-RU" sz="1400" dirty="0">
                        <a:latin typeface="Comic Sans MS" panose="030F0702030302020204" pitchFamily="66" charset="0"/>
                      </a:endParaRPr>
                    </a:p>
                  </a:txBody>
                  <a:tcPr marL="68598" marR="68598" marT="34299" marB="342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8043871"/>
                  </a:ext>
                </a:extLst>
              </a:tr>
              <a:tr h="39404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ru-RU" sz="1400" dirty="0" smtClean="0">
                          <a:latin typeface="Comic Sans MS" panose="030F0702030302020204" pitchFamily="66" charset="0"/>
                        </a:rPr>
                        <a:t>9. </a:t>
                      </a:r>
                      <a:r>
                        <a:rPr lang="ru-RU" sz="1400" dirty="0">
                          <a:latin typeface="Comic Sans MS" panose="030F0702030302020204" pitchFamily="66" charset="0"/>
                        </a:rPr>
                        <a:t>«Золотое сечение» в архитектуре древности</a:t>
                      </a:r>
                      <a:r>
                        <a:rPr lang="ru-RU" sz="1400" dirty="0" smtClean="0">
                          <a:latin typeface="Comic Sans MS" panose="030F0702030302020204" pitchFamily="66" charset="0"/>
                        </a:rPr>
                        <a:t>……………………………………….…</a:t>
                      </a:r>
                      <a:endParaRPr lang="ru-RU" sz="1400" dirty="0">
                        <a:latin typeface="Comic Sans MS" panose="030F0702030302020204" pitchFamily="66" charset="0"/>
                      </a:endParaRPr>
                    </a:p>
                  </a:txBody>
                  <a:tcPr marL="68598" marR="68598" marT="34299" marB="342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ru-RU" sz="1400" dirty="0" smtClean="0">
                          <a:latin typeface="Comic Sans MS" panose="030F0702030302020204" pitchFamily="66" charset="0"/>
                        </a:rPr>
                        <a:t>8-35</a:t>
                      </a:r>
                      <a:endParaRPr lang="ru-RU" sz="1400" dirty="0">
                        <a:latin typeface="Comic Sans MS" panose="030F0702030302020204" pitchFamily="66" charset="0"/>
                      </a:endParaRPr>
                    </a:p>
                  </a:txBody>
                  <a:tcPr marL="68598" marR="68598" marT="34299" marB="342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0791242"/>
                  </a:ext>
                </a:extLst>
              </a:tr>
              <a:tr h="55499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 smtClean="0">
                          <a:latin typeface="Comic Sans MS" panose="030F0702030302020204" pitchFamily="66" charset="0"/>
                        </a:rPr>
                        <a:t>10. </a:t>
                      </a:r>
                      <a:r>
                        <a:rPr lang="ru-RU" sz="1400" dirty="0">
                          <a:latin typeface="Comic Sans MS" panose="030F0702030302020204" pitchFamily="66" charset="0"/>
                        </a:rPr>
                        <a:t>«Золотое сечение» на примере </a:t>
                      </a:r>
                      <a:r>
                        <a:rPr lang="ru-RU" sz="1400" dirty="0" err="1" smtClean="0">
                          <a:latin typeface="Comic Sans MS" panose="030F0702030302020204" pitchFamily="66" charset="0"/>
                        </a:rPr>
                        <a:t>исаакиевского</a:t>
                      </a:r>
                      <a:r>
                        <a:rPr lang="ru-RU" sz="1400" baseline="0" dirty="0" smtClean="0">
                          <a:latin typeface="Comic Sans MS" panose="030F0702030302020204" pitchFamily="66" charset="0"/>
                        </a:rPr>
                        <a:t> собора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baseline="0" dirty="0" smtClean="0">
                          <a:latin typeface="Comic Sans MS" panose="030F0702030302020204" pitchFamily="66" charset="0"/>
                        </a:rPr>
                        <a:t>11.    Эксперимент «Узел» </a:t>
                      </a:r>
                      <a:endParaRPr lang="ru-RU" sz="1400" dirty="0">
                        <a:latin typeface="Comic Sans MS" panose="030F0702030302020204" pitchFamily="66" charset="0"/>
                      </a:endParaRPr>
                    </a:p>
                  </a:txBody>
                  <a:tcPr marL="68598" marR="68598" marT="34299" marB="342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mic Sans MS" panose="030F0702030302020204" pitchFamily="66" charset="0"/>
                        </a:rPr>
                        <a:t>36-37</a:t>
                      </a:r>
                    </a:p>
                    <a:p>
                      <a:pPr algn="ctr"/>
                      <a:endParaRPr lang="ru-RU" sz="1400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latin typeface="Comic Sans MS" panose="030F0702030302020204" pitchFamily="66" charset="0"/>
                        </a:rPr>
                        <a:t>38</a:t>
                      </a:r>
                      <a:endParaRPr lang="ru-RU" sz="1400" dirty="0">
                        <a:latin typeface="Comic Sans MS" panose="030F0702030302020204" pitchFamily="66" charset="0"/>
                      </a:endParaRPr>
                    </a:p>
                  </a:txBody>
                  <a:tcPr marL="68598" marR="68598" marT="34299" marB="342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8830968"/>
                  </a:ext>
                </a:extLst>
              </a:tr>
              <a:tr h="3940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1</a:t>
                      </a:r>
                      <a:r>
                        <a:rPr lang="ru-RU" sz="1400" dirty="0" smtClean="0">
                          <a:latin typeface="Comic Sans MS" panose="030F0702030302020204" pitchFamily="66" charset="0"/>
                        </a:rPr>
                        <a:t>2. Вывод…………………………………………………………………………………………………………………</a:t>
                      </a:r>
                      <a:endParaRPr lang="ru-RU" sz="1400" dirty="0">
                        <a:latin typeface="Comic Sans MS" panose="030F0702030302020204" pitchFamily="66" charset="0"/>
                      </a:endParaRPr>
                    </a:p>
                  </a:txBody>
                  <a:tcPr marL="68598" marR="68598" marT="34299" marB="342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3</a:t>
                      </a:r>
                      <a:r>
                        <a:rPr lang="ru-RU" sz="14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ru-RU" sz="1400" dirty="0">
                        <a:latin typeface="Comic Sans MS" panose="030F0702030302020204" pitchFamily="66" charset="0"/>
                      </a:endParaRPr>
                    </a:p>
                  </a:txBody>
                  <a:tcPr marL="68598" marR="68598" marT="34299" marB="342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8916395"/>
                  </a:ext>
                </a:extLst>
              </a:tr>
              <a:tr h="3940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 smtClean="0">
                          <a:latin typeface="Comic Sans MS" panose="030F0702030302020204" pitchFamily="66" charset="0"/>
                        </a:rPr>
                        <a:t>13. </a:t>
                      </a:r>
                      <a:r>
                        <a:rPr lang="ru-RU" sz="1400" dirty="0">
                          <a:latin typeface="Comic Sans MS" panose="030F0702030302020204" pitchFamily="66" charset="0"/>
                        </a:rPr>
                        <a:t>Литература</a:t>
                      </a:r>
                      <a:r>
                        <a:rPr lang="ru-RU" sz="1400" dirty="0" smtClean="0">
                          <a:latin typeface="Comic Sans MS" panose="030F0702030302020204" pitchFamily="66" charset="0"/>
                        </a:rPr>
                        <a:t>……………………………………………………………………………………………………….</a:t>
                      </a:r>
                      <a:endParaRPr lang="ru-RU" sz="1400" dirty="0">
                        <a:latin typeface="Comic Sans MS" panose="030F0702030302020204" pitchFamily="66" charset="0"/>
                      </a:endParaRPr>
                    </a:p>
                  </a:txBody>
                  <a:tcPr marL="68598" marR="68598" marT="34299" marB="342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mic Sans MS" panose="030F0702030302020204" pitchFamily="66" charset="0"/>
                        </a:rPr>
                        <a:t>40</a:t>
                      </a:r>
                      <a:endParaRPr lang="ru-RU" sz="1400" dirty="0">
                        <a:latin typeface="Comic Sans MS" panose="030F0702030302020204" pitchFamily="66" charset="0"/>
                      </a:endParaRPr>
                    </a:p>
                  </a:txBody>
                  <a:tcPr marL="68598" marR="68598" marT="34299" marB="3429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971652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468560" y="6273225"/>
            <a:ext cx="961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2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Пентаграмма</a:t>
            </a:r>
          </a:p>
        </p:txBody>
      </p:sp>
      <p:pic>
        <p:nvPicPr>
          <p:cNvPr id="19459" name="Содержимое 3" descr="http://www.trinitas.ru/rus/doc/0232/004a/pic/0037/0037-1011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113211"/>
            <a:ext cx="2895600" cy="2430016"/>
          </a:xfrm>
        </p:spPr>
      </p:pic>
      <p:pic>
        <p:nvPicPr>
          <p:cNvPr id="19460" name="Рисунок 4" descr="http://www.trinitas.ru/rus/doc/0232/004a/pic/0037/0037-47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645" y="1052736"/>
            <a:ext cx="22607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19462" name="Рисунок 3" descr="Золотое сечение: Рис.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09" y="926598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3"/>
          <p:cNvSpPr>
            <a:spLocks noChangeArrowheads="1"/>
          </p:cNvSpPr>
          <p:nvPr/>
        </p:nvSpPr>
        <p:spPr bwMode="auto">
          <a:xfrm rot="10800000" flipV="1">
            <a:off x="751455" y="4077072"/>
            <a:ext cx="47525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eaLnBrk="1" hangingPunct="1">
              <a:defRPr/>
            </a:pP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Точки </a:t>
            </a:r>
            <a:r>
              <a:rPr lang="ru-RU" sz="2400" dirty="0">
                <a:latin typeface="Comic Sans MS" pitchFamily="66" charset="0"/>
                <a:cs typeface="Times New Roman" pitchFamily="18" charset="0"/>
              </a:rPr>
              <a:t>пересечения диагоналей в пентаграмме являются </a:t>
            </a:r>
            <a:r>
              <a:rPr lang="ru-RU" sz="2400" b="1" dirty="0">
                <a:latin typeface="Comic Sans MS" pitchFamily="66" charset="0"/>
                <a:cs typeface="Times New Roman" pitchFamily="18" charset="0"/>
              </a:rPr>
              <a:t>точками золотого сечения </a:t>
            </a:r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диагоналей.</a:t>
            </a:r>
            <a:endParaRPr lang="ru-RU" sz="24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36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4" descr="C:\Documents and Settings\Администратор\Рабочий стол\ИТ\1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1143000"/>
            <a:ext cx="34417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6" descr="http://chernov-trezin.narod.ru/ZS_1_0_2.files/image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41243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Прямоугольник 8"/>
          <p:cNvSpPr>
            <a:spLocks noChangeArrowheads="1"/>
          </p:cNvSpPr>
          <p:nvPr/>
        </p:nvSpPr>
        <p:spPr bwMode="auto">
          <a:xfrm>
            <a:off x="773967" y="4365104"/>
            <a:ext cx="54726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Comic Sans MS" pitchFamily="66" charset="0"/>
              </a:rPr>
              <a:t>Последовательно отрезая от золотого прямоугольника квадраты и вписывая в каждый по четверти окружности, получаем </a:t>
            </a:r>
            <a:r>
              <a:rPr lang="ru-RU" altLang="ru-RU" sz="1800" b="1" dirty="0">
                <a:solidFill>
                  <a:srgbClr val="C00000"/>
                </a:solidFill>
                <a:latin typeface="Comic Sans MS" pitchFamily="66" charset="0"/>
              </a:rPr>
              <a:t>золотую логарифмическую спираль</a:t>
            </a:r>
            <a:r>
              <a:rPr lang="ru-RU" altLang="ru-RU" sz="1800" b="1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ru-RU" altLang="ru-RU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57200"/>
            <a:ext cx="9144000" cy="554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000" b="1" dirty="0">
                <a:solidFill>
                  <a:srgbClr val="C00000"/>
                </a:solidFill>
                <a:latin typeface="Comic Sans MS" pitchFamily="66" charset="0"/>
              </a:rPr>
              <a:t>Золотая спираль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27831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27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Золотое сечение в природе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90600"/>
            <a:ext cx="4896544" cy="51403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Гете называл спираль "кривой жизни". </a:t>
            </a: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Спираль увидели в расположении семян подсолнечника, в шишках сосны, ананасах, кактусах и т.д. Паук плетет паутину спиралеобразно.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2000" dirty="0" smtClean="0"/>
          </a:p>
        </p:txBody>
      </p:sp>
      <p:pic>
        <p:nvPicPr>
          <p:cNvPr id="26628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94015"/>
            <a:ext cx="30670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Рисунок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290" y="2996952"/>
            <a:ext cx="2257425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60848"/>
            <a:ext cx="19954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2732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4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7651" name="Содержимое 3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76600"/>
            <a:ext cx="4800600" cy="3581400"/>
          </a:xfrm>
        </p:spPr>
      </p:pic>
      <p:pic>
        <p:nvPicPr>
          <p:cNvPr id="27652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0"/>
            <a:ext cx="43703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Содержимое 3"/>
          <p:cNvPicPr>
            <a:picLocks noGrp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800600" cy="3276600"/>
          </a:xfrm>
        </p:spPr>
      </p:pic>
      <p:pic>
        <p:nvPicPr>
          <p:cNvPr id="27654" name="Содержимое 10"/>
          <p:cNvPicPr>
            <a:picLocks noGrp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3276600"/>
            <a:ext cx="4343400" cy="3581400"/>
          </a:xfrm>
        </p:spPr>
      </p:pic>
      <p:sp>
        <p:nvSpPr>
          <p:cNvPr id="2" name="TextBox 1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14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7" y="908720"/>
            <a:ext cx="7632847" cy="5222205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Цветки и семена подсолнуха, ромашки, чешуйки в плодах ананаса, хвойных шишках "упакованы" по </a:t>
            </a:r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логарифмическим ("золотым") спиралям</a:t>
            </a: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завивающимся навстречу друг другу</a:t>
            </a:r>
            <a:r>
              <a:rPr lang="ru-RU" sz="1800" dirty="0" smtClean="0">
                <a:latin typeface="Comic Sans MS" pitchFamily="66" charset="0"/>
                <a:cs typeface="Times New Roman" pitchFamily="18" charset="0"/>
              </a:rPr>
              <a:t>, причем числа "правых "и "левых" спиралей всегда относятся друг к другу, как соседние числа Фибоначчи. 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29699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2895600"/>
            <a:ext cx="2043112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32670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Рисунок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95600"/>
            <a:ext cx="198120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84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7813"/>
            <a:ext cx="7776864" cy="2160587"/>
          </a:xfrm>
        </p:spPr>
        <p:txBody>
          <a:bodyPr>
            <a:noAutofit/>
          </a:bodyPr>
          <a:lstStyle/>
          <a:p>
            <a:pPr indent="457200" algn="l" eaLnBrk="1" hangingPunct="1">
              <a:defRPr/>
            </a:pPr>
            <a:r>
              <a:rPr lang="ru-RU" sz="1800" dirty="0" smtClean="0">
                <a:latin typeface="Comic Sans MS" pitchFamily="66" charset="0"/>
              </a:rPr>
              <a:t>Рога и бивни животных развиваются в форме спирали. </a:t>
            </a:r>
            <a:br>
              <a:rPr lang="ru-RU" sz="1800" dirty="0" smtClean="0">
                <a:latin typeface="Comic Sans MS" pitchFamily="66" charset="0"/>
              </a:rPr>
            </a:br>
            <a:r>
              <a:rPr lang="ru-RU" sz="1800" dirty="0" smtClean="0">
                <a:latin typeface="Comic Sans MS" pitchFamily="66" charset="0"/>
              </a:rPr>
              <a:t>Бивни слонов и вымерших мамонтов, когти львов и клювы попугаев являют собой </a:t>
            </a:r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  <a:t>логарифмические формы</a:t>
            </a:r>
            <a:r>
              <a:rPr lang="ru-RU" sz="1800" dirty="0" smtClean="0">
                <a:latin typeface="Comic Sans MS" pitchFamily="66" charset="0"/>
              </a:rPr>
              <a:t> и напоминают форму оси, склонной обратиться в спираль.</a:t>
            </a:r>
          </a:p>
        </p:txBody>
      </p:sp>
      <p:pic>
        <p:nvPicPr>
          <p:cNvPr id="30723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2954175"/>
            <a:ext cx="3124200" cy="2362200"/>
          </a:xfrm>
        </p:spPr>
      </p:pic>
      <p:pic>
        <p:nvPicPr>
          <p:cNvPr id="30724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942" y="2060848"/>
            <a:ext cx="24336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44304"/>
            <a:ext cx="28194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26649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08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5403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000" b="1" dirty="0" smtClean="0">
                <a:solidFill>
                  <a:srgbClr val="C00000"/>
                </a:solidFill>
                <a:latin typeface="Comic Sans MS" pitchFamily="66" charset="0"/>
              </a:rPr>
              <a:t>Математические закономерности</a:t>
            </a:r>
            <a:br>
              <a:rPr lang="ru-RU" sz="30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000" b="1" dirty="0" smtClean="0">
                <a:solidFill>
                  <a:srgbClr val="C00000"/>
                </a:solidFill>
                <a:latin typeface="Comic Sans MS" pitchFamily="66" charset="0"/>
              </a:rPr>
              <a:t> русских мер</a:t>
            </a:r>
          </a:p>
        </p:txBody>
      </p:sp>
      <p:pic>
        <p:nvPicPr>
          <p:cNvPr id="33795" name="Содержимое 9" descr="http://school14-v.ucoz.ru/zod/13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2736"/>
            <a:ext cx="9144000" cy="5445224"/>
          </a:xfrm>
        </p:spPr>
      </p:pic>
      <p:sp>
        <p:nvSpPr>
          <p:cNvPr id="2" name="TextBox 1"/>
          <p:cNvSpPr txBox="1"/>
          <p:nvPr/>
        </p:nvSpPr>
        <p:spPr>
          <a:xfrm>
            <a:off x="10752" y="627322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3035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Золотое сечение в живописи и фотографии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4088" y="1447800"/>
            <a:ext cx="3168352" cy="422592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1800" dirty="0" smtClean="0">
                <a:latin typeface="Comic Sans MS" pitchFamily="66" charset="0"/>
              </a:rPr>
              <a:t>На живописном полотне существуют </a:t>
            </a:r>
            <a:r>
              <a:rPr lang="ru-RU" sz="1800" b="1" dirty="0" smtClean="0">
                <a:latin typeface="Comic Sans MS" pitchFamily="66" charset="0"/>
              </a:rPr>
              <a:t>четыре точки повышенного внимания</a:t>
            </a:r>
            <a:r>
              <a:rPr lang="ru-RU" sz="1800" dirty="0" smtClean="0">
                <a:latin typeface="Comic Sans MS" pitchFamily="66" charset="0"/>
              </a:rPr>
              <a:t>.</a:t>
            </a:r>
          </a:p>
          <a:p>
            <a:pPr marL="0" indent="0" algn="ctr">
              <a:buNone/>
              <a:defRPr/>
            </a:pPr>
            <a:r>
              <a:rPr lang="ru-RU" sz="1800" dirty="0" smtClean="0">
                <a:latin typeface="Comic Sans MS" pitchFamily="66" charset="0"/>
              </a:rPr>
              <a:t>Зрительные центры расположены на расстоянии 3/8 и 5/8 от краев любой картины и фотографии.</a:t>
            </a:r>
            <a:endParaRPr lang="ru-RU" sz="1800" dirty="0">
              <a:latin typeface="Comic Sans MS" pitchFamily="66" charset="0"/>
            </a:endParaRPr>
          </a:p>
        </p:txBody>
      </p:sp>
      <p:pic>
        <p:nvPicPr>
          <p:cNvPr id="34820" name="Picture 7" descr="Золотое сечение кадр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4572000"/>
            <a:ext cx="2895600" cy="2024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Содержимо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8196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2713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98611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Золотое сечение в скульптуре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5843" name="Содержимое 4" descr="http://www.trinitas.ru/rus/doc/0232/004a/pic/0037/0037-4732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066800"/>
            <a:ext cx="2133600" cy="4267200"/>
          </a:xfrm>
        </p:spPr>
      </p:pic>
      <p:pic>
        <p:nvPicPr>
          <p:cNvPr id="35844" name="Рисунок 5" descr="http://www.trinitas.ru/rus/doc/0232/004a/pic/0037/0037-473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66800"/>
            <a:ext cx="1981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Рисунок 6" descr="http://www.trinitas.ru/rus/doc/0232/004a/pic/0037/0037-473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13716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Рисунок 7" descr="http://www.trinitas.ru/rus/doc/0232/004a/pic/0037/0037-473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66800"/>
            <a:ext cx="2743200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Rectangle 1"/>
          <p:cNvSpPr>
            <a:spLocks noChangeArrowheads="1"/>
          </p:cNvSpPr>
          <p:nvPr/>
        </p:nvSpPr>
        <p:spPr bwMode="auto">
          <a:xfrm>
            <a:off x="4800600" y="5577959"/>
            <a:ext cx="381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Венера </a:t>
            </a:r>
            <a:r>
              <a:rPr lang="ru-RU" altLang="ru-RU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Милосская</a:t>
            </a:r>
            <a:endParaRPr lang="ru-RU" alt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5848" name="Rectangle 2"/>
          <p:cNvSpPr>
            <a:spLocks noChangeArrowheads="1"/>
          </p:cNvSpPr>
          <p:nvPr/>
        </p:nvSpPr>
        <p:spPr bwMode="auto">
          <a:xfrm>
            <a:off x="533400" y="5577959"/>
            <a:ext cx="350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Дорифор</a:t>
            </a:r>
            <a:r>
              <a:rPr lang="ru-RU" alt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Поликлета</a:t>
            </a:r>
            <a:endParaRPr lang="ru-RU" alt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72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Золотое сечение в картине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Леонардо да Винчи "Джоконда"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1295400"/>
            <a:ext cx="2952328" cy="483552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2000" dirty="0" smtClean="0">
                <a:latin typeface="Comic Sans MS" pitchFamily="66" charset="0"/>
              </a:rPr>
              <a:t>Портрет </a:t>
            </a:r>
            <a:r>
              <a:rPr lang="ru-RU" sz="2000" dirty="0" err="1" smtClean="0">
                <a:latin typeface="Comic Sans MS" pitchFamily="66" charset="0"/>
              </a:rPr>
              <a:t>Моны</a:t>
            </a:r>
            <a:r>
              <a:rPr lang="ru-RU" sz="2000" dirty="0" smtClean="0">
                <a:latin typeface="Comic Sans MS" pitchFamily="66" charset="0"/>
              </a:rPr>
              <a:t> Лизы привлекает тем, что композиция рисунка построена на"золотых треугольниках" (точнее на треугольниках, являющихся кусками правильного звездчатого пятиугольника).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36868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16025"/>
            <a:ext cx="3657600" cy="541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8451" y="626213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6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709" y="260649"/>
            <a:ext cx="6968589" cy="576064"/>
          </a:xfrm>
        </p:spPr>
        <p:txBody>
          <a:bodyPr rtlCol="0">
            <a:noAutofit/>
          </a:bodyPr>
          <a:lstStyle/>
          <a:p>
            <a:pPr algn="ctr" rtl="0"/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ВВЕДЕНИЕ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827585" y="836713"/>
            <a:ext cx="8064896" cy="5472607"/>
          </a:xfrm>
        </p:spPr>
        <p:txBody>
          <a:bodyPr rtlCol="0">
            <a:noAutofit/>
          </a:bodyPr>
          <a:lstStyle/>
          <a:p>
            <a:pPr fontAlgn="base"/>
            <a:r>
              <a:rPr lang="ru-RU" sz="1500" dirty="0">
                <a:latin typeface="Comic Sans MS" panose="030F0702030302020204" pitchFamily="66" charset="0"/>
              </a:rPr>
              <a:t>Золотое сечение (гармоническое деление, деление в крайнем и среднем отношении) – деление отрезка на две части таким образом, что большая его часть является средней пропорциональной между всем отрезком и меньшей его частью.</a:t>
            </a:r>
          </a:p>
          <a:p>
            <a:pPr fontAlgn="base"/>
            <a:r>
              <a:rPr lang="ru-RU" sz="1500" dirty="0">
                <a:latin typeface="Comic Sans MS" panose="030F0702030302020204" pitchFamily="66" charset="0"/>
              </a:rPr>
              <a:t>Принципы «золотого сечения» используются в математике, физике, биологии, астрономии и др. науках, в архитектуре и др. искусствах. Они лежат в основе архитектурных пропорций многих замечательных произведений мирового зодчества, главным образом античности и Возрождения.</a:t>
            </a:r>
          </a:p>
          <a:p>
            <a:pPr fontAlgn="base"/>
            <a:r>
              <a:rPr lang="ru-RU" sz="1500" dirty="0">
                <a:latin typeface="Comic Sans MS" panose="030F0702030302020204" pitchFamily="66" charset="0"/>
              </a:rPr>
              <a:t>«В геометрии существует два сокровища – теорема Пифагора и деление отрезка в крайнем и среднем отношении. Первое можно сравнить с ценностью золота, второе можно назвать драгоценным камнем». Эти слова сказал четыре столетия назад немецкий астроном и математик Иоганн Кеплер, они являются эпиграфом практически ко всем трудам, посвященным «золотому сечению». Гениальный ученый поставил пропорцию «золотого сечения» на один уровень с самой знаменитой геометрической теоремой.</a:t>
            </a:r>
          </a:p>
          <a:p>
            <a:pPr fontAlgn="base"/>
            <a:r>
              <a:rPr lang="ru-RU" sz="1500" dirty="0">
                <a:latin typeface="Comic Sans MS" panose="030F0702030302020204" pitchFamily="66" charset="0"/>
              </a:rPr>
              <a:t>Однако «золотому сечению» повезло меньше, чем теореме Пифагора – «классическая» наука и педагогика его игнорируют, а «официальная» математика не признаёт.</a:t>
            </a:r>
          </a:p>
          <a:p>
            <a:pPr fontAlgn="base"/>
            <a:r>
              <a:rPr lang="ru-RU" sz="1500" dirty="0">
                <a:latin typeface="Comic Sans MS" panose="030F0702030302020204" pitchFamily="66" charset="0"/>
              </a:rPr>
              <a:t>Считаю что тема «Золотое сечение » наиболее интересна и в этом вижу необходимость ее исследования.</a:t>
            </a:r>
          </a:p>
          <a:p>
            <a:pPr marL="0" indent="0" algn="r">
              <a:buNone/>
            </a:pPr>
            <a:endParaRPr lang="ru-RU" sz="15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30932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47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600" y="277813"/>
            <a:ext cx="3505200" cy="11430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7892" name="Рисунок 24" descr="http://chernov-trezin.narod.ru/ZS_1_0_2.files/image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205" y="0"/>
            <a:ext cx="386025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Рисунок 26" descr="http://chernov-trezin.narod.ru/ZS_1_0_2.files/image0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87" y="3336970"/>
            <a:ext cx="4495190" cy="315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Рисунок 28" descr="http://chernov-trezin.narod.ru/ZS_1_0_2.files/image003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007" y="3048000"/>
            <a:ext cx="2858449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Рисунок 38" descr="http://www.trinitas.ru/rus/doc/0232/004a/pic/0037/0037-5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82" y="160489"/>
            <a:ext cx="3831303" cy="2895600"/>
          </a:xfrm>
          <a:prstGeom prst="rect">
            <a:avLst/>
          </a:prstGeom>
          <a:noFill/>
          <a:ln w="165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896" name="AutoShape 6"/>
          <p:cNvCxnSpPr>
            <a:cxnSpLocks noChangeShapeType="1"/>
          </p:cNvCxnSpPr>
          <p:nvPr/>
        </p:nvCxnSpPr>
        <p:spPr bwMode="auto">
          <a:xfrm>
            <a:off x="152400" y="1066800"/>
            <a:ext cx="4724400" cy="1588"/>
          </a:xfrm>
          <a:prstGeom prst="straightConnector1">
            <a:avLst/>
          </a:prstGeom>
          <a:noFill/>
          <a:ln w="9525">
            <a:solidFill>
              <a:srgbClr val="FFC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7" name="AutoShape 6"/>
          <p:cNvCxnSpPr>
            <a:cxnSpLocks noChangeShapeType="1"/>
          </p:cNvCxnSpPr>
          <p:nvPr/>
        </p:nvCxnSpPr>
        <p:spPr bwMode="auto">
          <a:xfrm rot="5400000">
            <a:off x="457994" y="1523206"/>
            <a:ext cx="2743200" cy="1588"/>
          </a:xfrm>
          <a:prstGeom prst="straightConnector1">
            <a:avLst/>
          </a:prstGeom>
          <a:noFill/>
          <a:ln w="9525">
            <a:solidFill>
              <a:srgbClr val="FFC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755395" y="3037114"/>
            <a:ext cx="2385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dirty="0" smtClean="0">
                <a:latin typeface="Comic Sans MS" pitchFamily="66" charset="0"/>
              </a:rPr>
              <a:t>Васильев «У окна»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5000" y="2514600"/>
            <a:ext cx="28209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latin typeface="Comic Sans MS" pitchFamily="66" charset="0"/>
              </a:rPr>
              <a:t>«Суд Париса»  камея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3397" y="6088559"/>
            <a:ext cx="4102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dirty="0">
                <a:latin typeface="Comic Sans MS" pitchFamily="66" charset="0"/>
              </a:rPr>
              <a:t>Иванов «Явление Христа народу»</a:t>
            </a:r>
          </a:p>
        </p:txBody>
      </p:sp>
      <p:sp>
        <p:nvSpPr>
          <p:cNvPr id="37901" name="Прямоугольник 12"/>
          <p:cNvSpPr>
            <a:spLocks noChangeArrowheads="1"/>
          </p:cNvSpPr>
          <p:nvPr/>
        </p:nvSpPr>
        <p:spPr bwMode="auto">
          <a:xfrm>
            <a:off x="5723403" y="6357144"/>
            <a:ext cx="29530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«Поющий Один» 8 век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9882" y="662831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5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Золотое сечение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архитектуре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436096" y="1668962"/>
            <a:ext cx="2880320" cy="3420616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Пропорции пирамиды Хеопса, храмов, барельефов, предметов быта и украшений из гробницы Тутанхамона свидетельствуют, что египетские мастера пользовались соотношениями золотого деления при их создании.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198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362200"/>
            <a:ext cx="5199063" cy="409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00600"/>
            <a:ext cx="22860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Прямоугольник 12"/>
          <p:cNvSpPr>
            <a:spLocks noChangeArrowheads="1"/>
          </p:cNvSpPr>
          <p:nvPr/>
        </p:nvSpPr>
        <p:spPr bwMode="auto">
          <a:xfrm>
            <a:off x="800100" y="1676400"/>
            <a:ext cx="419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Пирамида Хеопса</a:t>
            </a:r>
            <a:endParaRPr lang="ru-RU" alt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1893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Золотые пропорции Парфенона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sz="half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 sz="2800" smtClean="0">
              <a:effectLst/>
            </a:endParaRPr>
          </a:p>
        </p:txBody>
      </p:sp>
      <p:pic>
        <p:nvPicPr>
          <p:cNvPr id="4301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6919913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1772816"/>
            <a:ext cx="2209800" cy="2116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264" y="4077072"/>
            <a:ext cx="2195736" cy="16106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27322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1960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5715000" y="1412776"/>
            <a:ext cx="2745432" cy="460851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rgbClr val="663300"/>
                </a:solidFill>
                <a:effectLst/>
                <a:latin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663300"/>
                </a:solidFill>
                <a:effectLst/>
                <a:latin typeface="+mj-lt"/>
              </a:rPr>
              <a:t>	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Золотое соотношение мы можем увидеть и в здании Собора Парижской Богоматери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ru-RU" sz="2800" dirty="0" smtClean="0">
              <a:effectLst/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Нотр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- Дам де Пари</a:t>
            </a:r>
          </a:p>
          <a:p>
            <a:pPr>
              <a:defRPr/>
            </a:pPr>
            <a:endParaRPr lang="ru-RU" sz="2400" dirty="0" smtClean="0">
              <a:effectLst/>
            </a:endParaRPr>
          </a:p>
        </p:txBody>
      </p:sp>
      <p:pic>
        <p:nvPicPr>
          <p:cNvPr id="39944" name="Нотр Дам Де Пари.wmv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300" y="685800"/>
            <a:ext cx="5310188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4839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944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5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610600" cy="838200"/>
          </a:xfrm>
        </p:spPr>
        <p:txBody>
          <a:bodyPr>
            <a:no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Золотое сечение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архитектуре России </a:t>
            </a:r>
          </a:p>
        </p:txBody>
      </p:sp>
      <p:pic>
        <p:nvPicPr>
          <p:cNvPr id="45059" name="Picture 11" descr="349n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1322388"/>
            <a:ext cx="6629400" cy="4972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Прямоугольник 4"/>
          <p:cNvSpPr>
            <a:spLocks noChangeArrowheads="1"/>
          </p:cNvSpPr>
          <p:nvPr/>
        </p:nvSpPr>
        <p:spPr bwMode="auto">
          <a:xfrm>
            <a:off x="1259632" y="1376970"/>
            <a:ext cx="31470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Собор Христа Спасителя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27322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48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8" descr="Архитектурные пропор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20471"/>
          <a:stretch>
            <a:fillRect/>
          </a:stretch>
        </p:blipFill>
        <p:spPr bwMode="auto">
          <a:xfrm>
            <a:off x="4767263" y="3660775"/>
            <a:ext cx="1785937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20" descr="Архитектурные пропорции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1" r="13649"/>
          <a:stretch>
            <a:fillRect/>
          </a:stretch>
        </p:blipFill>
        <p:spPr>
          <a:xfrm>
            <a:off x="123825" y="3622675"/>
            <a:ext cx="2093913" cy="2792413"/>
          </a:xfrm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3660775"/>
            <a:ext cx="1836737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Прямоугольник 5"/>
          <p:cNvSpPr>
            <a:spLocks noChangeArrowheads="1"/>
          </p:cNvSpPr>
          <p:nvPr/>
        </p:nvSpPr>
        <p:spPr bwMode="auto">
          <a:xfrm>
            <a:off x="6030913" y="6248400"/>
            <a:ext cx="18923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ahoma" panose="020B0604030504040204" pitchFamily="34" charset="0"/>
              </a:rPr>
              <a:t>Собор на Нерли</a:t>
            </a:r>
          </a:p>
        </p:txBody>
      </p:sp>
      <p:sp>
        <p:nvSpPr>
          <p:cNvPr id="46086" name="Прямоугольник 7"/>
          <p:cNvSpPr>
            <a:spLocks noChangeArrowheads="1"/>
          </p:cNvSpPr>
          <p:nvPr/>
        </p:nvSpPr>
        <p:spPr bwMode="auto">
          <a:xfrm>
            <a:off x="152399" y="6279442"/>
            <a:ext cx="18822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Смольный собор</a:t>
            </a:r>
          </a:p>
        </p:txBody>
      </p:sp>
      <p:sp>
        <p:nvSpPr>
          <p:cNvPr id="46087" name="Прямоугольник 1"/>
          <p:cNvSpPr>
            <a:spLocks noChangeArrowheads="1"/>
          </p:cNvSpPr>
          <p:nvPr/>
        </p:nvSpPr>
        <p:spPr bwMode="auto">
          <a:xfrm>
            <a:off x="6067425" y="3216275"/>
            <a:ext cx="30332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Собор Вознесения Господня</a:t>
            </a:r>
          </a:p>
        </p:txBody>
      </p:sp>
      <p:sp>
        <p:nvSpPr>
          <p:cNvPr id="46088" name="Прямоугольник 2"/>
          <p:cNvSpPr>
            <a:spLocks noChangeArrowheads="1"/>
          </p:cNvSpPr>
          <p:nvPr/>
        </p:nvSpPr>
        <p:spPr bwMode="auto">
          <a:xfrm>
            <a:off x="2057400" y="5959872"/>
            <a:ext cx="287464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Проект Смольного собора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rgbClr val="FF0000"/>
              </a:solidFill>
            </a:endParaRPr>
          </a:p>
        </p:txBody>
      </p:sp>
      <p:pic>
        <p:nvPicPr>
          <p:cNvPr id="46089" name="Picture 13" descr="http://im5-tub-ru.yandex.net/i?id=319638125-14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4343400"/>
            <a:ext cx="204628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12" descr="476px-St_Basils_Cathedral-500px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38" y="332656"/>
            <a:ext cx="2498725" cy="28566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91" name="Прямоугольник 2"/>
          <p:cNvSpPr>
            <a:spLocks noChangeArrowheads="1"/>
          </p:cNvSpPr>
          <p:nvPr/>
        </p:nvSpPr>
        <p:spPr bwMode="auto">
          <a:xfrm>
            <a:off x="11113" y="3189288"/>
            <a:ext cx="31207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Собор Василия Блаженного </a:t>
            </a:r>
          </a:p>
        </p:txBody>
      </p:sp>
      <p:pic>
        <p:nvPicPr>
          <p:cNvPr id="46092" name="Picture 14" descr="http://img-fotki.yandex.ru/get/5822/77302477.2c/0_7b4a2_cfc74aac_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583" y="332656"/>
            <a:ext cx="2638425" cy="284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3" name="Прямоугольник 1"/>
          <p:cNvSpPr>
            <a:spLocks noChangeArrowheads="1"/>
          </p:cNvSpPr>
          <p:nvPr/>
        </p:nvSpPr>
        <p:spPr bwMode="auto">
          <a:xfrm>
            <a:off x="2971800" y="3244850"/>
            <a:ext cx="29995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Храм Святителя Димитрия </a:t>
            </a:r>
          </a:p>
        </p:txBody>
      </p:sp>
      <p:pic>
        <p:nvPicPr>
          <p:cNvPr id="46094" name="Picture 16" descr="http://img-fotki.yandex.ru/get/6112/77302477.31/0_85281_5773854c_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332656"/>
            <a:ext cx="3538537" cy="283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13" y="6283037"/>
            <a:ext cx="9132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72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Исаакиевский собор</a:t>
            </a:r>
            <a:endParaRPr lang="ru-RU" dirty="0"/>
          </a:p>
        </p:txBody>
      </p:sp>
      <p:sp>
        <p:nvSpPr>
          <p:cNvPr id="22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80" y="673692"/>
            <a:ext cx="8779415" cy="3423502"/>
          </a:xfrm>
        </p:spPr>
      </p:pic>
      <p:pic>
        <p:nvPicPr>
          <p:cNvPr id="17" name="Объект 16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101948"/>
            <a:ext cx="5472608" cy="2220330"/>
          </a:xfr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643042" y="1857364"/>
            <a:ext cx="20717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643042" y="4857760"/>
            <a:ext cx="20717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928794" y="6643710"/>
            <a:ext cx="17859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1321571" y="4250537"/>
            <a:ext cx="47863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071670" y="3143248"/>
            <a:ext cx="7858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357290" y="3357562"/>
            <a:ext cx="300039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2"/>
          <p:cNvSpPr txBox="1">
            <a:spLocks/>
          </p:cNvSpPr>
          <p:nvPr/>
        </p:nvSpPr>
        <p:spPr>
          <a:xfrm>
            <a:off x="3786182" y="4429132"/>
            <a:ext cx="357190" cy="423874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Текст 2"/>
          <p:cNvSpPr txBox="1">
            <a:spLocks/>
          </p:cNvSpPr>
          <p:nvPr/>
        </p:nvSpPr>
        <p:spPr>
          <a:xfrm>
            <a:off x="3786182" y="6215082"/>
            <a:ext cx="357190" cy="423874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Текст 2"/>
          <p:cNvSpPr txBox="1">
            <a:spLocks/>
          </p:cNvSpPr>
          <p:nvPr/>
        </p:nvSpPr>
        <p:spPr>
          <a:xfrm>
            <a:off x="2928926" y="4429132"/>
            <a:ext cx="357190" cy="423874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24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Текст 2"/>
          <p:cNvSpPr txBox="1">
            <a:spLocks/>
          </p:cNvSpPr>
          <p:nvPr/>
        </p:nvSpPr>
        <p:spPr>
          <a:xfrm>
            <a:off x="2928926" y="2786058"/>
            <a:ext cx="357190" cy="423874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Текст 2"/>
          <p:cNvSpPr txBox="1">
            <a:spLocks/>
          </p:cNvSpPr>
          <p:nvPr/>
        </p:nvSpPr>
        <p:spPr>
          <a:xfrm>
            <a:off x="2928926" y="1857364"/>
            <a:ext cx="357190" cy="423874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24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9248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548680"/>
            <a:ext cx="8229600" cy="288570"/>
          </a:xfrm>
        </p:spPr>
        <p:txBody>
          <a:bodyPr>
            <a:noAutofit/>
          </a:bodyPr>
          <a:lstStyle/>
          <a:p>
            <a:r>
              <a:rPr lang="ru-RU" sz="2400" dirty="0"/>
              <a:t>«В чём же причина гармонии довольно громоздкого здания?»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2910" y="908720"/>
            <a:ext cx="8015286" cy="525712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Первый ряд определён шириной здания, которая принята за 400 ед. и представляет такие цифры 400, 247, 153, 94, 58…</a:t>
            </a:r>
          </a:p>
          <a:p>
            <a:r>
              <a:rPr lang="ru-RU" dirty="0" smtClean="0"/>
              <a:t>Если 400 разделим на число ≈1,618, то получим приблизительно 247; повторяем действие со следующим числом: 247: 1.618≈153.</a:t>
            </a:r>
          </a:p>
          <a:p>
            <a:r>
              <a:rPr lang="ru-RU" dirty="0" smtClean="0"/>
              <a:t>И так находим все числа. Теперь смотрим на рисунок. Основная часть с колоннами вписывается в прямоугольник со сторонами 400 и 247. Поскольку стороны находятся в соотношении Ф≈1.618, то они образуют Золотой прямоугольник.</a:t>
            </a:r>
          </a:p>
          <a:p>
            <a:r>
              <a:rPr lang="ru-RU" dirty="0" smtClean="0"/>
              <a:t>Следующий ряд представлен высотой здания: 370, 228, 140, 87, 53, 33, 20, 12. Эти размеры заложены в более мелкие детали. По вертикали Исаакиевский собор делится Золотым сечением у основания купола, что делает соотношение основной части и купола гармоничным.</a:t>
            </a:r>
          </a:p>
          <a:p>
            <a:r>
              <a:rPr lang="ru-RU" dirty="0" smtClean="0"/>
              <a:t>Третий ряд размеров начинается со 113, и являет ширину основания главного купола: 113, 69, 42, 26, 16. Числа этого ряда встречаются в размерах окон, в высотах колонн и других деталей собора.</a:t>
            </a:r>
          </a:p>
          <a:p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 rot="10800000" flipV="1">
            <a:off x="4497387" y="6237312"/>
            <a:ext cx="1983766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91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02332"/>
            <a:ext cx="7772400" cy="1362075"/>
          </a:xfrm>
        </p:spPr>
        <p:txBody>
          <a:bodyPr>
            <a:normAutofit/>
          </a:bodyPr>
          <a:lstStyle/>
          <a:p>
            <a:r>
              <a:rPr lang="ru-RU" dirty="0" smtClean="0"/>
              <a:t>Эксперимент «Узел»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idx="1"/>
          </p:nvPr>
        </p:nvSpPr>
        <p:spPr>
          <a:xfrm>
            <a:off x="722313" y="6106657"/>
            <a:ext cx="7772400" cy="49244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+mj-lt"/>
              </a:rPr>
              <a:t>                                                        </a:t>
            </a:r>
          </a:p>
          <a:p>
            <a:endParaRPr lang="ru-RU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0" name="Рисунок 33" descr="Узе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1544853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34" descr="https://documents.infourok.ru/ae736052-46b7-493a-bed8-cdba28e0a2db/0/image0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15659"/>
            <a:ext cx="144016" cy="25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996490" y="916836"/>
            <a:ext cx="4079566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исследовать форму узла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полоска бумаги постоянной ширины, чертежные инструменты, мужской галстук.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Ход эксперимента: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Бумажную ленту постоянной ширины завяжем простым узлом и расправим так, чтобы узел был плоским. Получается узел, имеющий форму пятиугольника. Измерения сторон и углов  пятиугольника доказывают, что ABCDE  - правильный пятиугольник.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114421" y="3131334"/>
            <a:ext cx="29994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Отношение стороны правильного пятиугольника к диагонали равно числу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958125" y="3356992"/>
            <a:ext cx="3888432" cy="267765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Пифагора и его учеников пентаграмма была священным символом телесно-духовной гармонии и на этом основании стала знаком здоровья.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Вывод: 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узел имеет форму правильного пятиугольника, т.е. пентаграммы.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Пентаграмма – это геометрический символ гармонии, здоровья и мистических сил.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быть, поэтому мужчины выбрали себе в качестве украшения галстук, ведь узел галстука имеет форму пентаграммы.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44008" y="5982053"/>
            <a:ext cx="648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SB1407_md_TNT[1]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204" y="4119704"/>
            <a:ext cx="1790700" cy="1704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092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ВЫВОД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7624" y="1412776"/>
            <a:ext cx="6696744" cy="453650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800" dirty="0">
                <a:latin typeface="Comic Sans MS" panose="030F0702030302020204" pitchFamily="66" charset="0"/>
              </a:rPr>
              <a:t>Не одно столетие ученые применяют уникальные математические свойства золотого сечения. Универсальность его проявления в строении органов, систем, их функциональных параметрах позволяет предполагать, что оно играет роль кирпичика в фундаменте всего живого на Земле.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800" dirty="0">
                <a:latin typeface="Comic Sans MS" panose="030F0702030302020204" pitchFamily="66" charset="0"/>
              </a:rPr>
              <a:t>Последние исследования в области астрономии, физики показывают, что это сечение имеет отношение ко всему Мирозданию.</a:t>
            </a:r>
          </a:p>
          <a:p>
            <a:pPr>
              <a:lnSpc>
                <a:spcPct val="150000"/>
              </a:lnSpc>
            </a:pPr>
            <a:endParaRPr lang="ru-RU" dirty="0"/>
          </a:p>
          <a:p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6551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6147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831863"/>
            <a:ext cx="7715304" cy="5765489"/>
          </a:xfrm>
        </p:spPr>
        <p:txBody>
          <a:bodyPr>
            <a:normAutofit fontScale="40000" lnSpcReduction="20000"/>
          </a:bodyPr>
          <a:lstStyle/>
          <a:p>
            <a:pPr fontAlgn="base"/>
            <a:r>
              <a:rPr lang="ru-RU" sz="6400" dirty="0" smtClean="0"/>
              <a:t>В </a:t>
            </a:r>
            <a:r>
              <a:rPr lang="ru-RU" sz="6400" dirty="0"/>
              <a:t>современной науке и различных видах искусства используется принцип «золотого сечения». Вся Вселенная построена по одному принципу. Однако в науке он не нашёл  практической ценности. Возникает проблема определения смысла пропорциональности в науке</a:t>
            </a:r>
          </a:p>
          <a:p>
            <a:pPr fontAlgn="base"/>
            <a:r>
              <a:rPr lang="ru-RU" sz="6200" dirty="0" smtClean="0">
                <a:latin typeface="+mj-lt"/>
              </a:rPr>
              <a:t>Эта тема </a:t>
            </a:r>
            <a:r>
              <a:rPr lang="ru-RU" sz="6200" dirty="0">
                <a:latin typeface="+mj-lt"/>
              </a:rPr>
              <a:t>актуальна, так как «золотое сечение» встречается во многих сферах человеческой жизнедеятельности. Именно поэтому я выбрала именно эту тему для своего исследования.</a:t>
            </a:r>
            <a:r>
              <a:rPr lang="ru-RU" sz="6200" b="1" dirty="0" smtClean="0">
                <a:latin typeface="+mj-lt"/>
                <a:cs typeface="Times New Roman" pitchFamily="18" charset="0"/>
              </a:rPr>
              <a:t>                               </a:t>
            </a:r>
            <a:endParaRPr lang="ru-RU" sz="1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                                                 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sz="7000" dirty="0" smtClean="0"/>
          </a:p>
          <a:p>
            <a:pPr marL="0" indent="0" algn="ctr">
              <a:buNone/>
            </a:pPr>
            <a:endParaRPr lang="ru-RU" sz="7000" dirty="0"/>
          </a:p>
          <a:p>
            <a:pPr marL="0" indent="0" algn="ctr">
              <a:buNone/>
            </a:pPr>
            <a:fld id="{C162A2F2-9942-4339-AC71-0667760B235D}" type="slidenum">
              <a:rPr lang="ru-RU" sz="8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22A2-2DAB-4803-B482-FE6F110BC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ЛИТЕРАТУРА: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BA00DBB-5884-4D17-B937-9A761E4B8FAD}"/>
              </a:ext>
            </a:extLst>
          </p:cNvPr>
          <p:cNvSpPr/>
          <p:nvPr/>
        </p:nvSpPr>
        <p:spPr>
          <a:xfrm>
            <a:off x="1115616" y="692696"/>
            <a:ext cx="7056784" cy="448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244" indent="-257244">
              <a:buFont typeface="+mj-lt"/>
              <a:buAutoNum type="arabicPeriod"/>
            </a:pPr>
            <a:r>
              <a:rPr lang="ru-RU" sz="1600" dirty="0">
                <a:latin typeface="Comic Sans MS" panose="030F0702030302020204" pitchFamily="66" charset="0"/>
              </a:rPr>
              <a:t>Геометрия: красота и гармония. Простейшие задачи аналитической геометрии на плоскости. Золотая пропорция. Симметрия вокруг нас. 8-9 классы: элективные курсы/авт.-сост. Л.С. </a:t>
            </a:r>
            <a:r>
              <a:rPr lang="ru-RU" sz="1600" dirty="0" err="1">
                <a:latin typeface="Comic Sans MS" panose="030F0702030302020204" pitchFamily="66" charset="0"/>
              </a:rPr>
              <a:t>Сагателова</a:t>
            </a:r>
            <a:r>
              <a:rPr lang="ru-RU" sz="1600" dirty="0">
                <a:latin typeface="Comic Sans MS" panose="030F0702030302020204" pitchFamily="66" charset="0"/>
              </a:rPr>
              <a:t>, В.Н. </a:t>
            </a:r>
            <a:r>
              <a:rPr lang="ru-RU" sz="1600" dirty="0" err="1">
                <a:latin typeface="Comic Sans MS" panose="030F0702030302020204" pitchFamily="66" charset="0"/>
              </a:rPr>
              <a:t>Студенецкая</a:t>
            </a:r>
            <a:r>
              <a:rPr lang="ru-RU" sz="1600" dirty="0">
                <a:latin typeface="Comic Sans MS" panose="030F0702030302020204" pitchFamily="66" charset="0"/>
              </a:rPr>
              <a:t>. – </a:t>
            </a:r>
            <a:r>
              <a:rPr lang="ru-RU" sz="1600" dirty="0" smtClean="0">
                <a:latin typeface="Comic Sans MS" panose="030F0702030302020204" pitchFamily="66" charset="0"/>
              </a:rPr>
              <a:t>Волгоград</a:t>
            </a:r>
          </a:p>
          <a:p>
            <a:pPr marL="257244" indent="-257244">
              <a:buFont typeface="+mj-lt"/>
              <a:buAutoNum type="arabicPeriod"/>
            </a:pPr>
            <a:r>
              <a:rPr lang="ru-RU" sz="1600" dirty="0" smtClean="0">
                <a:latin typeface="Comic Sans MS" panose="030F0702030302020204" pitchFamily="66" charset="0"/>
              </a:rPr>
              <a:t>Математика</a:t>
            </a:r>
            <a:r>
              <a:rPr lang="ru-RU" sz="1600" dirty="0">
                <a:latin typeface="Comic Sans MS" panose="030F0702030302020204" pitchFamily="66" charset="0"/>
              </a:rPr>
              <a:t>: наглядная геометрия: учебник для учащихся 6 </a:t>
            </a:r>
            <a:r>
              <a:rPr lang="ru-RU" sz="1600" dirty="0" err="1">
                <a:latin typeface="Comic Sans MS" panose="030F0702030302020204" pitchFamily="66" charset="0"/>
              </a:rPr>
              <a:t>кл</a:t>
            </a:r>
            <a:r>
              <a:rPr lang="ru-RU" sz="1600" dirty="0">
                <a:latin typeface="Comic Sans MS" panose="030F0702030302020204" pitchFamily="66" charset="0"/>
              </a:rPr>
              <a:t>. общеобразовательных учреждений/ </a:t>
            </a:r>
            <a:r>
              <a:rPr lang="ru-RU" sz="1600" dirty="0" err="1">
                <a:latin typeface="Comic Sans MS" panose="030F0702030302020204" pitchFamily="66" charset="0"/>
              </a:rPr>
              <a:t>Т.Г.Ходот</a:t>
            </a:r>
            <a:r>
              <a:rPr lang="ru-RU" sz="1600" dirty="0">
                <a:latin typeface="Comic Sans MS" panose="030F0702030302020204" pitchFamily="66" charset="0"/>
              </a:rPr>
              <a:t>, </a:t>
            </a:r>
            <a:r>
              <a:rPr lang="ru-RU" sz="1600" dirty="0" err="1">
                <a:latin typeface="Comic Sans MS" panose="030F0702030302020204" pitchFamily="66" charset="0"/>
              </a:rPr>
              <a:t>А.Ю.Ходот</a:t>
            </a:r>
            <a:r>
              <a:rPr lang="ru-RU" sz="1600" dirty="0">
                <a:latin typeface="Comic Sans MS" panose="030F0702030302020204" pitchFamily="66" charset="0"/>
              </a:rPr>
              <a:t>. – М.: Просвещение, 2007. – 143 с. </a:t>
            </a:r>
          </a:p>
          <a:p>
            <a:endParaRPr lang="ru-RU" sz="1600" dirty="0">
              <a:latin typeface="Comic Sans MS" panose="030F0702030302020204" pitchFamily="66" charset="0"/>
            </a:endParaRPr>
          </a:p>
          <a:p>
            <a:r>
              <a:rPr lang="ru-RU" sz="1600" b="1" dirty="0">
                <a:latin typeface="Comic Sans MS" panose="030F0702030302020204" pitchFamily="66" charset="0"/>
              </a:rPr>
              <a:t>Интернет-ресурсы:</a:t>
            </a:r>
          </a:p>
          <a:p>
            <a:pPr marL="257244" indent="-257244">
              <a:buFont typeface="+mj-lt"/>
              <a:buAutoNum type="arabicPeriod"/>
            </a:pPr>
            <a:r>
              <a:rPr lang="ru-RU" sz="1600" dirty="0" smtClean="0">
                <a:latin typeface="Comic Sans MS" panose="030F0702030302020204" pitchFamily="66" charset="0"/>
              </a:rPr>
              <a:t>http</a:t>
            </a:r>
            <a:r>
              <a:rPr lang="ru-RU" sz="1600" dirty="0">
                <a:latin typeface="Comic Sans MS" panose="030F0702030302020204" pitchFamily="66" charset="0"/>
              </a:rPr>
              <a:t>://photoportal.kiev.ua/?lang_id=1&amp;menu_id=1 </a:t>
            </a:r>
          </a:p>
          <a:p>
            <a:pPr marL="257244" indent="-257244">
              <a:buFont typeface="+mj-lt"/>
              <a:buAutoNum type="arabicPeriod"/>
            </a:pPr>
            <a:r>
              <a:rPr lang="ru-RU" sz="1600" dirty="0">
                <a:latin typeface="Comic Sans MS" panose="030F0702030302020204" pitchFamily="66" charset="0"/>
              </a:rPr>
              <a:t>http://</a:t>
            </a:r>
            <a:r>
              <a:rPr lang="ru-RU" sz="1600" dirty="0" smtClean="0">
                <a:latin typeface="Comic Sans MS" panose="030F0702030302020204" pitchFamily="66" charset="0"/>
              </a:rPr>
              <a:t>www.dc-market.ru/about.htm</a:t>
            </a:r>
            <a:endParaRPr lang="ru-RU" sz="1600" dirty="0">
              <a:latin typeface="Comic Sans MS" panose="030F0702030302020204" pitchFamily="66" charset="0"/>
            </a:endParaRPr>
          </a:p>
          <a:p>
            <a:pPr marL="257244" indent="-257244">
              <a:buFont typeface="+mj-lt"/>
              <a:buAutoNum type="arabicPeriod"/>
            </a:pPr>
            <a:r>
              <a:rPr lang="ru-RU" sz="1600" dirty="0">
                <a:latin typeface="Comic Sans MS" panose="030F0702030302020204" pitchFamily="66" charset="0"/>
              </a:rPr>
              <a:t>http://www.abc-people.com/idea/zolotsech/ </a:t>
            </a:r>
            <a:r>
              <a:rPr lang="ru-RU" sz="1600" dirty="0" smtClean="0">
                <a:latin typeface="Comic Sans MS" panose="030F0702030302020204" pitchFamily="66" charset="0"/>
              </a:rPr>
              <a:t>http</a:t>
            </a:r>
            <a:r>
              <a:rPr lang="ru-RU" sz="1600" dirty="0">
                <a:latin typeface="Comic Sans MS" panose="030F0702030302020204" pitchFamily="66" charset="0"/>
              </a:rPr>
              <a:t>://goldsech.narod.ru/</a:t>
            </a:r>
          </a:p>
          <a:p>
            <a:pPr marL="257244" indent="-257244">
              <a:buFont typeface="+mj-lt"/>
              <a:buAutoNum type="arabicPeriod"/>
            </a:pPr>
            <a:r>
              <a:rPr lang="ru-RU" sz="1600" dirty="0">
                <a:latin typeface="Comic Sans MS" panose="030F0702030302020204" pitchFamily="66" charset="0"/>
              </a:rPr>
              <a:t>http://www.photoline.ru/tcomp1.htm</a:t>
            </a:r>
          </a:p>
          <a:p>
            <a:pPr marL="257244" indent="-257244">
              <a:buFont typeface="+mj-lt"/>
              <a:buAutoNum type="arabicPeriod"/>
            </a:pPr>
            <a:r>
              <a:rPr lang="ru-RU" sz="1600" dirty="0">
                <a:latin typeface="Comic Sans MS" panose="030F0702030302020204" pitchFamily="66" charset="0"/>
              </a:rPr>
              <a:t>http://rustimes.com/blog/page_all_102.html</a:t>
            </a:r>
          </a:p>
          <a:p>
            <a:pPr marL="257244" indent="-257244">
              <a:buFont typeface="+mj-lt"/>
              <a:buAutoNum type="arabicPeriod"/>
            </a:pPr>
            <a:r>
              <a:rPr lang="ru-RU" sz="1600" dirty="0">
                <a:latin typeface="Comic Sans MS" panose="030F0702030302020204" pitchFamily="66" charset="0"/>
              </a:rPr>
              <a:t>http://www.harunyahya.ru/article_zolotoe_sechenir.php</a:t>
            </a:r>
          </a:p>
          <a:p>
            <a:pPr marL="257244" indent="-257244">
              <a:buFont typeface="+mj-lt"/>
              <a:buAutoNum type="arabicPeriod"/>
            </a:pPr>
            <a:r>
              <a:rPr lang="ru-RU" sz="1600" dirty="0">
                <a:latin typeface="Comic Sans MS" panose="030F0702030302020204" pitchFamily="66" charset="0"/>
              </a:rPr>
              <a:t>http://www.zaitseva-irina.ru/html/f1103454898.html</a:t>
            </a:r>
          </a:p>
          <a:p>
            <a:endParaRPr lang="ru-RU" sz="135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34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2132856"/>
            <a:ext cx="9144000" cy="18002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ru-RU" sz="5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спасибо за внимание</a:t>
            </a:r>
            <a:endParaRPr lang="en-US" sz="5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Рисунок 6" descr="55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337" y="3498507"/>
            <a:ext cx="2500254" cy="2567196"/>
          </a:xfrm>
          <a:prstGeom prst="rect">
            <a:avLst/>
          </a:prstGeom>
        </p:spPr>
      </p:pic>
      <p:pic>
        <p:nvPicPr>
          <p:cNvPr id="9" name="Рисунок 8" descr="gala-giffe57e5_x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4437112"/>
            <a:ext cx="3132211" cy="1584176"/>
          </a:xfrm>
          <a:prstGeom prst="rect">
            <a:avLst/>
          </a:prstGeom>
        </p:spPr>
      </p:pic>
      <p:pic>
        <p:nvPicPr>
          <p:cNvPr id="5" name="Рисунок 4" descr="knjiga20gi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141" y="573690"/>
            <a:ext cx="1938340" cy="233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1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86409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ЦЕЛЬ ПРОЕКТА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80728"/>
            <a:ext cx="7704856" cy="547260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  <a:defRPr/>
            </a:pPr>
            <a:r>
              <a:rPr lang="ru-RU" sz="2000" dirty="0" smtClean="0">
                <a:latin typeface="Comic Sans MS" panose="030F0702030302020204" pitchFamily="66" charset="0"/>
              </a:rPr>
              <a:t>Познание математических закономерностей в мире, определение значения математики в мировой культуре и дополнение системы знаний представлениями о «Золотом сечении» как гармонии окружающего мира. </a:t>
            </a:r>
          </a:p>
          <a:p>
            <a:pPr marL="0" indent="0" algn="ctr"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ЗАДАЧИ ПРОЕКТА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latin typeface="Comic Sans MS" panose="030F0702030302020204" pitchFamily="66" charset="0"/>
              </a:rPr>
              <a:t>Провести исследования по выбранным направлениям</a:t>
            </a:r>
          </a:p>
          <a:p>
            <a:pPr marL="0" indent="0" fontAlgn="base">
              <a:buNone/>
            </a:pP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smtClean="0">
                <a:latin typeface="Comic Sans MS" panose="030F0702030302020204" pitchFamily="66" charset="0"/>
              </a:rPr>
              <a:t>                             </a:t>
            </a:r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ПРОБЛЕМА</a:t>
            </a:r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400050" lvl="1" indent="0" fontAlgn="base">
              <a:buNone/>
            </a:pPr>
            <a:r>
              <a:rPr lang="ru-RU" dirty="0"/>
              <a:t>О</a:t>
            </a:r>
            <a:r>
              <a:rPr lang="ru-RU" dirty="0" smtClean="0"/>
              <a:t>пределение </a:t>
            </a:r>
            <a:r>
              <a:rPr lang="ru-RU" dirty="0"/>
              <a:t>смысла пропорциональности в науке</a:t>
            </a:r>
          </a:p>
          <a:p>
            <a:pPr marL="400050" lvl="1" indent="0" fontAlgn="base"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ПРЕДМЕТ ИССЛЕДОВАНИЯ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fontAlgn="base"/>
            <a:r>
              <a:rPr lang="ru-RU" dirty="0"/>
              <a:t>«золотое сечение» как один из видов пропорциональности</a:t>
            </a:r>
          </a:p>
          <a:p>
            <a:pPr marL="0" indent="0">
              <a:buNone/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8472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8327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51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ИСТОРИЯ «ЗОЛОТОГО СЕЧЕНИЯ»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71600"/>
            <a:ext cx="7920880" cy="44545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1800" dirty="0" smtClean="0">
                <a:latin typeface="Comic Sans MS" panose="030F0702030302020204" pitchFamily="66" charset="0"/>
              </a:rPr>
              <a:t>В </a:t>
            </a:r>
            <a:r>
              <a:rPr lang="ru-RU" sz="1800" b="1" dirty="0" smtClean="0">
                <a:latin typeface="Comic Sans MS" panose="030F0702030302020204" pitchFamily="66" charset="0"/>
              </a:rPr>
              <a:t>Древнем Египте </a:t>
            </a:r>
            <a:r>
              <a:rPr lang="ru-RU" sz="1800" dirty="0" smtClean="0">
                <a:latin typeface="Comic Sans MS" panose="030F0702030302020204" pitchFamily="66" charset="0"/>
              </a:rPr>
              <a:t>существовала «система правил гармонии», основанная на Золотом Сечении. </a:t>
            </a:r>
            <a:endParaRPr lang="ru-RU" sz="1800" dirty="0" smtClean="0">
              <a:effectLst/>
              <a:latin typeface="Comic Sans MS" panose="030F0702030302020204" pitchFamily="66" charset="0"/>
            </a:endParaRPr>
          </a:p>
          <a:p>
            <a:pPr algn="just">
              <a:defRPr/>
            </a:pPr>
            <a:r>
              <a:rPr lang="ru-RU" sz="1800" dirty="0" smtClean="0">
                <a:effectLst/>
                <a:latin typeface="Comic Sans MS" panose="030F0702030302020204" pitchFamily="66" charset="0"/>
              </a:rPr>
              <a:t>В </a:t>
            </a:r>
            <a:r>
              <a:rPr lang="ru-RU" sz="1800" b="1" dirty="0" smtClean="0">
                <a:effectLst/>
                <a:latin typeface="Comic Sans MS" panose="030F0702030302020204" pitchFamily="66" charset="0"/>
              </a:rPr>
              <a:t>Древней Греции </a:t>
            </a:r>
            <a:r>
              <a:rPr lang="ru-RU" sz="1800" dirty="0" smtClean="0">
                <a:effectLst/>
                <a:latin typeface="Comic Sans MS" panose="030F0702030302020204" pitchFamily="66" charset="0"/>
              </a:rPr>
              <a:t>Золотое Сечение было своеобразным каноном культуры, который пронизывает все сферы науки и искусства.</a:t>
            </a:r>
            <a:r>
              <a:rPr lang="ru-RU" sz="1800" dirty="0" smtClean="0">
                <a:latin typeface="Comic Sans MS" panose="030F0702030302020204" pitchFamily="66" charset="0"/>
              </a:rPr>
              <a:t> Красота и гармония стали важнейшими категориями познания. </a:t>
            </a:r>
          </a:p>
          <a:p>
            <a:pPr algn="just">
              <a:defRPr/>
            </a:pPr>
            <a:r>
              <a:rPr lang="ru-RU" sz="1800" dirty="0" smtClean="0">
                <a:effectLst/>
                <a:latin typeface="Comic Sans MS" panose="030F0702030302020204" pitchFamily="66" charset="0"/>
              </a:rPr>
              <a:t> В толковании древних греков </a:t>
            </a:r>
            <a:r>
              <a:rPr lang="ru-RU" sz="1800" b="1" dirty="0" smtClean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понятие золотого сечения, и понятие  гармонии идентичны. </a:t>
            </a:r>
          </a:p>
          <a:p>
            <a:pPr algn="just">
              <a:defRPr/>
            </a:pPr>
            <a:r>
              <a:rPr lang="ru-RU" sz="1800" dirty="0" smtClean="0">
                <a:latin typeface="Comic Sans MS" panose="030F0702030302020204" pitchFamily="66" charset="0"/>
              </a:rPr>
              <a:t>Согласно </a:t>
            </a:r>
            <a:r>
              <a:rPr lang="ru-RU" sz="1800" b="1" dirty="0" smtClean="0">
                <a:latin typeface="Comic Sans MS" panose="030F0702030302020204" pitchFamily="66" charset="0"/>
              </a:rPr>
              <a:t>Пифагору</a:t>
            </a:r>
            <a:r>
              <a:rPr lang="ru-RU" sz="1800" dirty="0" smtClean="0">
                <a:latin typeface="Comic Sans MS" panose="030F0702030302020204" pitchFamily="66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гармония имеет численное выражение</a:t>
            </a:r>
            <a:r>
              <a:rPr lang="ru-RU" sz="1800" dirty="0" smtClean="0">
                <a:latin typeface="Comic Sans MS" panose="030F0702030302020204" pitchFamily="66" charset="0"/>
              </a:rPr>
              <a:t>, то есть, она связана с концепцией числа. </a:t>
            </a:r>
            <a:endParaRPr lang="ru-RU" sz="1800" dirty="0" smtClean="0">
              <a:effectLst/>
              <a:latin typeface="Comic Sans MS" panose="030F0702030302020204" pitchFamily="66" charset="0"/>
            </a:endParaRPr>
          </a:p>
          <a:p>
            <a:pPr algn="just">
              <a:defRPr/>
            </a:pPr>
            <a:r>
              <a:rPr lang="ru-RU" sz="1800" b="1" dirty="0" smtClean="0">
                <a:latin typeface="Comic Sans MS" panose="030F0702030302020204" pitchFamily="66" charset="0"/>
              </a:rPr>
              <a:t>Евклид</a:t>
            </a:r>
            <a:r>
              <a:rPr lang="ru-RU" sz="1800" dirty="0" smtClean="0">
                <a:latin typeface="Comic Sans MS" panose="030F0702030302020204" pitchFamily="66" charset="0"/>
              </a:rPr>
              <a:t> излагает теорию Платоновых тел, которая является существенным разделом геометрической теории Золотого Сечения.</a:t>
            </a:r>
            <a:endParaRPr lang="ru-RU" sz="1800" b="1" dirty="0">
              <a:solidFill>
                <a:srgbClr val="C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2600" y="762000"/>
            <a:ext cx="5334000" cy="477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Теория гармонии Древних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93" y="6273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881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08288"/>
            <a:ext cx="8229600" cy="45719"/>
          </a:xfrm>
        </p:spPr>
        <p:txBody>
          <a:bodyPr>
            <a:noAutofit/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Понятие «Золотое сечение»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831863"/>
            <a:ext cx="7416824" cy="1292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Золотое сечение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 деление непрерывной 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</a:rPr>
              <a:t>величины на две части в таком отношении, при котором меньшая часть так относится к большей, как большая ко всей величине.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" name="Picture 5" descr="в мат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96" y="2116395"/>
            <a:ext cx="6400800" cy="196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14400" y="3941272"/>
            <a:ext cx="7216772" cy="613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4554839"/>
            <a:ext cx="74124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a : b = b : c      </a:t>
            </a:r>
            <a:r>
              <a:rPr lang="ru-RU" sz="2000" b="1" dirty="0">
                <a:latin typeface="Comic Sans MS" panose="030F0702030302020204" pitchFamily="66" charset="0"/>
              </a:rPr>
              <a:t>или     </a:t>
            </a: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с : b = b : 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92931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392239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atin typeface="Comic Sans MS" pitchFamily="66" charset="0"/>
              </a:rPr>
              <a:t>Эта пропорция равна: </a:t>
            </a:r>
          </a:p>
        </p:txBody>
      </p:sp>
      <p:pic>
        <p:nvPicPr>
          <p:cNvPr id="15363" name="Рисунок 5" descr="Золотое сечение: Рис.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5943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gol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56991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3568" y="2667000"/>
            <a:ext cx="7776864" cy="914400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ru-RU" sz="2800" b="1" dirty="0" smtClean="0">
                <a:effectLst/>
                <a:latin typeface="Comic Sans MS" pitchFamily="66" charset="0"/>
              </a:rPr>
              <a:t>Золотое сечение в процентах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28069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8326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27584" y="685800"/>
            <a:ext cx="42778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dirty="0">
                <a:latin typeface="Comic Sans MS" pitchFamily="66" charset="0"/>
              </a:rPr>
              <a:t>Число </a:t>
            </a:r>
            <a:r>
              <a:rPr lang="en-US" dirty="0">
                <a:latin typeface="Comic Sans MS" pitchFamily="66" charset="0"/>
              </a:rPr>
              <a:t>j </a:t>
            </a:r>
            <a:r>
              <a:rPr lang="ru-RU" dirty="0">
                <a:latin typeface="Comic Sans MS" pitchFamily="66" charset="0"/>
              </a:rPr>
              <a:t>является положительным корнем квадратного уравнения:</a:t>
            </a:r>
          </a:p>
        </p:txBody>
      </p:sp>
      <p:sp>
        <p:nvSpPr>
          <p:cNvPr id="21507" name="Прямоугольник 6"/>
          <p:cNvSpPr>
            <a:spLocks noChangeArrowheads="1"/>
          </p:cNvSpPr>
          <p:nvPr/>
        </p:nvSpPr>
        <p:spPr bwMode="auto">
          <a:xfrm>
            <a:off x="5562600" y="762000"/>
            <a:ext cx="2209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 i="1"/>
              <a:t>x</a:t>
            </a:r>
            <a:r>
              <a:rPr lang="ru-RU" altLang="ru-RU" sz="3000" i="1" baseline="30000"/>
              <a:t>2</a:t>
            </a:r>
            <a:r>
              <a:rPr lang="ru-RU" altLang="ru-RU" sz="3000" i="1"/>
              <a:t> = x </a:t>
            </a:r>
            <a:r>
              <a:rPr lang="ru-RU" altLang="ru-RU" sz="3000"/>
              <a:t>+ 1   </a:t>
            </a:r>
            <a:endParaRPr lang="ru-RU" altLang="ru-RU" sz="2000"/>
          </a:p>
        </p:txBody>
      </p:sp>
      <p:sp>
        <p:nvSpPr>
          <p:cNvPr id="21508" name="Прямоугольник 7"/>
          <p:cNvSpPr>
            <a:spLocks noChangeArrowheads="1"/>
          </p:cNvSpPr>
          <p:nvPr/>
        </p:nvSpPr>
        <p:spPr bwMode="auto">
          <a:xfrm>
            <a:off x="827584" y="1524000"/>
            <a:ext cx="31348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Comic Sans MS" pitchFamily="66" charset="0"/>
              </a:rPr>
              <a:t>подставим корень </a:t>
            </a:r>
            <a:r>
              <a:rPr lang="en-US" altLang="ru-RU" sz="1800" dirty="0">
                <a:latin typeface="Comic Sans MS" pitchFamily="66" charset="0"/>
              </a:rPr>
              <a:t>j</a:t>
            </a:r>
            <a:r>
              <a:rPr lang="ru-RU" altLang="ru-RU" sz="1800" dirty="0">
                <a:latin typeface="Comic Sans MS" pitchFamily="66" charset="0"/>
              </a:rPr>
              <a:t> вместо </a:t>
            </a:r>
            <a:r>
              <a:rPr lang="ru-RU" altLang="ru-RU" sz="1800" i="1" dirty="0">
                <a:latin typeface="Comic Sans MS" pitchFamily="66" charset="0"/>
              </a:rPr>
              <a:t>x </a:t>
            </a:r>
            <a:r>
              <a:rPr lang="ru-RU" altLang="ru-RU" sz="1800" dirty="0">
                <a:latin typeface="Comic Sans MS" pitchFamily="66" charset="0"/>
              </a:rPr>
              <a:t>и разделим на </a:t>
            </a:r>
            <a:r>
              <a:rPr lang="en-US" altLang="ru-RU" sz="1800" dirty="0">
                <a:latin typeface="Comic Sans MS" pitchFamily="66" charset="0"/>
              </a:rPr>
              <a:t>j </a:t>
            </a:r>
            <a:r>
              <a:rPr lang="ru-RU" altLang="ru-RU" sz="1800" i="1" dirty="0"/>
              <a:t>:</a:t>
            </a:r>
            <a:r>
              <a:rPr lang="ru-RU" altLang="ru-RU" sz="1800" dirty="0"/>
              <a:t> </a:t>
            </a:r>
          </a:p>
        </p:txBody>
      </p:sp>
      <p:graphicFrame>
        <p:nvGraphicFramePr>
          <p:cNvPr id="21509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2150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8"/>
          <p:cNvGraphicFramePr>
            <a:graphicFrameLocks noChangeAspect="1"/>
          </p:cNvGraphicFramePr>
          <p:nvPr/>
        </p:nvGraphicFramePr>
        <p:xfrm>
          <a:off x="5486400" y="1371600"/>
          <a:ext cx="2133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" name="Формула" r:id="rId5" imgW="596900" imgH="419100" progId="Equation.3">
                  <p:embed/>
                </p:oleObj>
              </mc:Choice>
              <mc:Fallback>
                <p:oleObj name="Формула" r:id="rId5" imgW="596900" imgH="419100" progId="Equation.3">
                  <p:embed/>
                  <p:pic>
                    <p:nvPicPr>
                      <p:cNvPr id="215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371600"/>
                        <a:ext cx="2133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Прямоугольник 15"/>
          <p:cNvSpPr>
            <a:spLocks noChangeArrowheads="1"/>
          </p:cNvSpPr>
          <p:nvPr/>
        </p:nvSpPr>
        <p:spPr bwMode="auto">
          <a:xfrm>
            <a:off x="827584" y="2514600"/>
            <a:ext cx="45826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Comic Sans MS" pitchFamily="66" charset="0"/>
              </a:rPr>
              <a:t>Если продолжить такую подстановку бесконечное число раз, то получим </a:t>
            </a:r>
            <a:r>
              <a:rPr lang="ru-RU" altLang="ru-RU" sz="1800" b="1" dirty="0">
                <a:solidFill>
                  <a:srgbClr val="C00000"/>
                </a:solidFill>
                <a:latin typeface="Comic Sans MS" pitchFamily="66" charset="0"/>
              </a:rPr>
              <a:t>цепную дробь:</a:t>
            </a:r>
          </a:p>
        </p:txBody>
      </p:sp>
      <p:graphicFrame>
        <p:nvGraphicFramePr>
          <p:cNvPr id="21512" name="Object 9"/>
          <p:cNvGraphicFramePr>
            <a:graphicFrameLocks noChangeAspect="1"/>
          </p:cNvGraphicFramePr>
          <p:nvPr/>
        </p:nvGraphicFramePr>
        <p:xfrm>
          <a:off x="5562600" y="2590800"/>
          <a:ext cx="2286000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" name="Формула" r:id="rId7" imgW="1193800" imgH="774700" progId="Equation.3">
                  <p:embed/>
                </p:oleObj>
              </mc:Choice>
              <mc:Fallback>
                <p:oleObj name="Формула" r:id="rId7" imgW="1193800" imgH="774700" progId="Equation.3">
                  <p:embed/>
                  <p:pic>
                    <p:nvPicPr>
                      <p:cNvPr id="2151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590800"/>
                        <a:ext cx="2286000" cy="148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Прямоугольник 17"/>
          <p:cNvSpPr>
            <a:spLocks noChangeArrowheads="1"/>
          </p:cNvSpPr>
          <p:nvPr/>
        </p:nvSpPr>
        <p:spPr bwMode="auto">
          <a:xfrm>
            <a:off x="827584" y="3581400"/>
            <a:ext cx="45826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Comic Sans MS" pitchFamily="66" charset="0"/>
              </a:rPr>
              <a:t>Аналогично, если взять корень квадратный из правой и левой частей тождества (1) то получим </a:t>
            </a:r>
            <a:r>
              <a:rPr lang="ru-RU" altLang="ru-RU" sz="1800" b="1" dirty="0">
                <a:solidFill>
                  <a:srgbClr val="C00000"/>
                </a:solidFill>
                <a:latin typeface="Comic Sans MS" pitchFamily="66" charset="0"/>
              </a:rPr>
              <a:t>представление золотой пропорции в «радикалах</a:t>
            </a:r>
            <a:r>
              <a:rPr lang="ru-RU" altLang="ru-RU" sz="1800" b="1" dirty="0" smtClean="0">
                <a:solidFill>
                  <a:srgbClr val="C00000"/>
                </a:solidFill>
                <a:latin typeface="Comic Sans MS" pitchFamily="66" charset="0"/>
              </a:rPr>
              <a:t>»</a:t>
            </a:r>
            <a:endParaRPr lang="ru-RU" altLang="ru-RU" sz="1800" dirty="0">
              <a:latin typeface="Comic Sans MS" pitchFamily="66" charset="0"/>
            </a:endParaRPr>
          </a:p>
        </p:txBody>
      </p:sp>
      <p:sp>
        <p:nvSpPr>
          <p:cNvPr id="21514" name="Прямоугольник 18"/>
          <p:cNvSpPr>
            <a:spLocks noChangeArrowheads="1"/>
          </p:cNvSpPr>
          <p:nvPr/>
        </p:nvSpPr>
        <p:spPr bwMode="auto">
          <a:xfrm>
            <a:off x="7924800" y="1676400"/>
            <a:ext cx="487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(2)</a:t>
            </a:r>
          </a:p>
        </p:txBody>
      </p:sp>
      <p:sp>
        <p:nvSpPr>
          <p:cNvPr id="21515" name="Прямоугольник 19"/>
          <p:cNvSpPr>
            <a:spLocks noChangeArrowheads="1"/>
          </p:cNvSpPr>
          <p:nvPr/>
        </p:nvSpPr>
        <p:spPr bwMode="auto">
          <a:xfrm>
            <a:off x="7924800" y="2743200"/>
            <a:ext cx="487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(3)</a:t>
            </a:r>
          </a:p>
        </p:txBody>
      </p:sp>
      <p:sp>
        <p:nvSpPr>
          <p:cNvPr id="21516" name="Прямоугольник 20"/>
          <p:cNvSpPr>
            <a:spLocks noChangeArrowheads="1"/>
          </p:cNvSpPr>
          <p:nvPr/>
        </p:nvSpPr>
        <p:spPr bwMode="auto">
          <a:xfrm>
            <a:off x="7924800" y="838200"/>
            <a:ext cx="487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(1)</a:t>
            </a:r>
          </a:p>
        </p:txBody>
      </p:sp>
      <p:graphicFrame>
        <p:nvGraphicFramePr>
          <p:cNvPr id="21517" name="Object 11"/>
          <p:cNvGraphicFramePr>
            <a:graphicFrameLocks noChangeAspect="1"/>
          </p:cNvGraphicFramePr>
          <p:nvPr/>
        </p:nvGraphicFramePr>
        <p:xfrm>
          <a:off x="5486400" y="4343400"/>
          <a:ext cx="2743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" name="Формула" r:id="rId9" imgW="1587500" imgH="368300" progId="Equation.3">
                  <p:embed/>
                </p:oleObj>
              </mc:Choice>
              <mc:Fallback>
                <p:oleObj name="Формула" r:id="rId9" imgW="1587500" imgH="368300" progId="Equation.3">
                  <p:embed/>
                  <p:pic>
                    <p:nvPicPr>
                      <p:cNvPr id="2151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343400"/>
                        <a:ext cx="2743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Прямоугольник 24"/>
          <p:cNvSpPr>
            <a:spLocks noChangeArrowheads="1"/>
          </p:cNvSpPr>
          <p:nvPr/>
        </p:nvSpPr>
        <p:spPr bwMode="auto">
          <a:xfrm>
            <a:off x="8229600" y="4419600"/>
            <a:ext cx="487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(4)</a:t>
            </a:r>
          </a:p>
        </p:txBody>
      </p:sp>
      <p:sp>
        <p:nvSpPr>
          <p:cNvPr id="21519" name="Прямоугольник 25"/>
          <p:cNvSpPr>
            <a:spLocks noChangeArrowheads="1"/>
          </p:cNvSpPr>
          <p:nvPr/>
        </p:nvSpPr>
        <p:spPr bwMode="auto">
          <a:xfrm>
            <a:off x="827584" y="5334000"/>
            <a:ext cx="73408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Comic Sans MS" pitchFamily="66" charset="0"/>
              </a:rPr>
              <a:t>Эти формулы (3) и (4) доставляют «эстетическое наслаждение» и вызывают неосознанное чувство ритма и гармонии…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219200" y="152400"/>
            <a:ext cx="7546975" cy="477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«Золотое сечение» - гармония математики</a:t>
            </a:r>
            <a:endParaRPr lang="ru-RU" sz="2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25733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4644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ma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для презентаций по математике</Template>
  <TotalTime>907</TotalTime>
  <Words>1671</Words>
  <Application>Microsoft Office PowerPoint</Application>
  <PresentationFormat>Экран (4:3)</PresentationFormat>
  <Paragraphs>254</Paragraphs>
  <Slides>41</Slides>
  <Notes>5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1" baseType="lpstr">
      <vt:lpstr>Arial</vt:lpstr>
      <vt:lpstr>Calibri</vt:lpstr>
      <vt:lpstr>Cambria Math</vt:lpstr>
      <vt:lpstr>Comic Sans MS</vt:lpstr>
      <vt:lpstr>Tahoma</vt:lpstr>
      <vt:lpstr>Times New Roman</vt:lpstr>
      <vt:lpstr>Wingdings</vt:lpstr>
      <vt:lpstr>Wingdings 2</vt:lpstr>
      <vt:lpstr>8_math</vt:lpstr>
      <vt:lpstr>Формула</vt:lpstr>
      <vt:lpstr>ИССЛЕДОВАТЕЛЬСКИЙ ПРОЕКТ «ЗОЛОТОЕ СЕЧЕНИЕ»</vt:lpstr>
      <vt:lpstr>СОДЕЖАНИЕ</vt:lpstr>
      <vt:lpstr>ВВЕДЕНИЕ</vt:lpstr>
      <vt:lpstr>Актуальность</vt:lpstr>
      <vt:lpstr> ЦЕЛЬ ПРОЕКТА </vt:lpstr>
      <vt:lpstr>ИСТОРИЯ «ЗОЛОТОГО СЕЧЕНИЯ»</vt:lpstr>
      <vt:lpstr>Понятие «Золотое сечение» </vt:lpstr>
      <vt:lpstr>Презентация PowerPoint</vt:lpstr>
      <vt:lpstr>Презентация PowerPoint</vt:lpstr>
      <vt:lpstr>Презентация PowerPoint</vt:lpstr>
      <vt:lpstr>Ряд Фибоначчи</vt:lpstr>
      <vt:lpstr>«Золотая Пропорция» - главный эстетический принцип эпохи Средневековья</vt:lpstr>
      <vt:lpstr>Вклад Кеплера  в теорию Золотого Сечения</vt:lpstr>
      <vt:lpstr>Презентация PowerPoint</vt:lpstr>
      <vt:lpstr>Золотое сечение лист розы</vt:lpstr>
      <vt:lpstr>Презентация PowerPoint</vt:lpstr>
      <vt:lpstr>Презентация PowerPoint</vt:lpstr>
      <vt:lpstr>Презентация PowerPoint</vt:lpstr>
      <vt:lpstr>Презентация PowerPoint</vt:lpstr>
      <vt:lpstr>Пентаграмма</vt:lpstr>
      <vt:lpstr>Презентация PowerPoint</vt:lpstr>
      <vt:lpstr>Золотое сечение в природе</vt:lpstr>
      <vt:lpstr>Презентация PowerPoint</vt:lpstr>
      <vt:lpstr>Презентация PowerPoint</vt:lpstr>
      <vt:lpstr>Рога и бивни животных развиваются в форме спирали.  Бивни слонов и вымерших мамонтов, когти львов и клювы попугаев являют собой логарифмические формы и напоминают форму оси, склонной обратиться в спираль.</vt:lpstr>
      <vt:lpstr>Математические закономерности  русских мер</vt:lpstr>
      <vt:lpstr>Золотое сечение в живописи и фотографии</vt:lpstr>
      <vt:lpstr>Золотое сечение в скульптуре</vt:lpstr>
      <vt:lpstr>Золотое сечение в картине  Леонардо да Винчи "Джоконда"</vt:lpstr>
      <vt:lpstr>Презентация PowerPoint</vt:lpstr>
      <vt:lpstr>Золотое сечение  в архитектуре</vt:lpstr>
      <vt:lpstr>Золотые пропорции Парфенона</vt:lpstr>
      <vt:lpstr>Презентация PowerPoint</vt:lpstr>
      <vt:lpstr>Золотое сечение  в архитектуре России </vt:lpstr>
      <vt:lpstr>Презентация PowerPoint</vt:lpstr>
      <vt:lpstr>Исаакиевский собор</vt:lpstr>
      <vt:lpstr>«В чём же причина гармонии довольно громоздкого здания?» </vt:lpstr>
      <vt:lpstr>Эксперимент «Узел»</vt:lpstr>
      <vt:lpstr>ВЫВОД</vt:lpstr>
      <vt:lpstr>ЛИТЕРАТУРА: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Шаблон оформления</dc:subject>
  <dc:creator>Kfhbcf Kfhbcf</dc:creator>
  <cp:keywords/>
  <dc:description>Шаблон оформления
Корпорация Майкрософт</dc:description>
  <cp:lastModifiedBy>Администратор</cp:lastModifiedBy>
  <cp:revision>71</cp:revision>
  <dcterms:created xsi:type="dcterms:W3CDTF">2020-02-20T07:42:24Z</dcterms:created>
  <dcterms:modified xsi:type="dcterms:W3CDTF">2025-01-20T18:00:25Z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