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1" r:id="rId2"/>
    <p:sldId id="282" r:id="rId3"/>
    <p:sldId id="283" r:id="rId4"/>
    <p:sldId id="256" r:id="rId5"/>
    <p:sldId id="257" r:id="rId6"/>
    <p:sldId id="258" r:id="rId7"/>
    <p:sldId id="259" r:id="rId8"/>
    <p:sldId id="260" r:id="rId9"/>
    <p:sldId id="268" r:id="rId10"/>
    <p:sldId id="262" r:id="rId11"/>
    <p:sldId id="269" r:id="rId12"/>
    <p:sldId id="265" r:id="rId13"/>
    <p:sldId id="263" r:id="rId14"/>
    <p:sldId id="264" r:id="rId15"/>
    <p:sldId id="270" r:id="rId16"/>
    <p:sldId id="266" r:id="rId17"/>
    <p:sldId id="267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4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48BA1B-E0DB-D74F-AFF0-F9A902A94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E619D66-D0CB-A64F-8D56-F1D5DAD10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B1358A-D94A-9C4C-BCEA-2C7B7318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F8E0-0858-4227-8B29-5FA3DDFC99C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854AC5-4BA4-4046-B028-EAA34548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7086CD-8581-9141-AFCC-9D593DB5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632-C1D5-4EFF-B8F2-D674BA1D23A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7E18344-7106-CB4E-8F9A-945941B9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9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817BBB-6338-F741-96B0-C87CAED1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3AB198-505D-0A48-A148-13DCE7312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944F69-7CF7-6D46-A41E-AF9774E7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x-none" smtClean="0"/>
              <a:t>14.02.2023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752CE8-4B32-9347-B545-58C4C0CE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DF1577-F5F7-A24D-BD00-24007343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179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AC605A2-785B-D944-A1F7-8DD9B40A1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EEABEF-9EB7-0644-A65A-ED38EA5E1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5A1575-5635-7E47-9CCE-D0593F52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x-none" smtClean="0"/>
              <a:t>14.02.2023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5E5EED-3D37-6D4D-A3AF-E409D21B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92B6BE-746E-D74B-B102-4C7AF32B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03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7CBEB2-85AD-5E42-A839-138976AE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DD1B06-28FA-124D-B7BE-910059709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E4BB85-470A-214B-9EB1-5653D3D8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F8E0-0858-4227-8B29-5FA3DDFC99C7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E69BD7-CD4A-034C-9CDA-C962CE49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CE066C-469E-C44E-9649-AC056AF2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F632-C1D5-4EFF-B8F2-D674BA1D2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E48614-D8CF-0447-9C23-B8500D18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6172B2-D00B-1148-B8AD-11122C02F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2261EB-EBCE-5B48-B8BB-B9F07C6F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x-none" smtClean="0"/>
              <a:t>14.02.2023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F3710D-36F4-BA4E-886D-1D02FE6B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AB55E4-7C8A-994A-B355-A497BC77D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890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DB233E-0E72-BD46-A066-934758F3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C1332B-0CA8-124D-812D-8CF46019C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007212-B13E-9A4D-9F2C-493F775A6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E9C18F-2FE4-0E40-B34F-A7565FC7A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x-none" smtClean="0"/>
              <a:t>14.02.2023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4D60F3-9E1C-AF48-A6EB-4EC3041B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AFF8F0-4828-A044-9CA3-4C27D173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546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7D8AFB-777A-474B-B510-66C095D8C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ABE98B-6CDC-6347-A98B-004DDDA43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884F1A-8E18-864C-8231-FFB65F30A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C13EB06-EBD6-5249-AB76-544BCCF8F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BDE2ECA-2A17-4A48-A5EB-C0A4B036B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903C23-6F84-C145-88F3-94DA22CD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x-none" smtClean="0"/>
              <a:t>14.02.2023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286A5F6-36B1-C04C-A796-E76F1FA2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D5FB2-0BA9-3941-98D4-0AF40885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310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6052FF-F90F-6442-B761-A460F1B82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3C17DE-39A3-1340-8891-2B974581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x-none" smtClean="0"/>
              <a:t>14.02.2023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FB0BEA-D525-A146-902C-61822FC7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6DE3A-E4E2-B14A-A9B7-4EE25C3F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182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FC7EE37-85C4-3349-98E5-CE2B31B0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x-none" smtClean="0"/>
              <a:t>14.02.2023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EF3BFE-0E18-DA46-9BCD-785ED053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AAC0754-B900-2246-BFF0-A6DA16A0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25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5AF08-2A69-D046-B333-71B71F03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70335C-C888-BE42-89E2-3D4B5EA3B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CECBC7-68E3-1E40-993D-16A588120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43A014-0001-D54A-9D81-0FB16BE8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x-none" smtClean="0"/>
              <a:t>14.02.2023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C353CB-475E-3C45-B98B-8F2FA128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FACD18-6E78-4742-B59B-5A7E56A8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331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F7AFD2-93D0-A443-810A-E043D913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7ED069-C5BD-2E4D-BD56-89E9DDEBB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D98BCA-5E38-DC49-A254-FAE1BBE3D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234448-D0BC-BA4B-A84B-2D1E4542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A5CE-24BA-B740-B30E-68E2F4FE1B23}" type="datetimeFigureOut">
              <a:rPr lang="x-none" smtClean="0"/>
              <a:t>14.02.2023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DD07FB-9AC6-0842-AE86-2218B74B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0C524F-DF5F-CD47-B309-1EB49F65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0947-6555-4A4B-83D1-9E2D12C5A0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385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D441234-9B28-4743-85BE-B265640C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C28A64-C618-6447-A613-96297ADE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58F4BB-57CB-AD42-A750-BE53C9106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6A5CE-24BA-B740-B30E-68E2F4FE1B23}" type="datetimeFigureOut">
              <a:rPr lang="x-none" smtClean="0"/>
              <a:t>14.02.2023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6220F4-A3FD-7441-BC27-8911BA615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601F1B-B2E2-2A48-9589-D16B7A278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0947-6555-4A4B-83D1-9E2D12C5A0C5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0F10239-4724-6644-B281-E6E3E93C41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1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5D2404-EB4D-4BD2-AD25-E90CD46A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14" y="1843480"/>
            <a:ext cx="10766571" cy="3171039"/>
          </a:xfrm>
        </p:spPr>
        <p:txBody>
          <a:bodyPr/>
          <a:lstStyle/>
          <a:p>
            <a:pPr marR="89535" indent="360680" algn="ct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Операционные системы</a:t>
            </a:r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 ученик 10А класса</a:t>
            </a:r>
            <a:r>
              <a:rPr lang="en-US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Галайда</a:t>
            </a:r>
            <a:r>
              <a:rPr lang="ru-RU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Даниил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6244E67-EE0F-4C97-BAA7-72B7BDF7B8D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7928" r="22813" b="1"/>
          <a:stretch/>
        </p:blipFill>
        <p:spPr bwMode="auto">
          <a:xfrm>
            <a:off x="2562726" y="1"/>
            <a:ext cx="9629274" cy="6857999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2A2A7A-9D6E-4037-ACC0-B15D25920B32}"/>
              </a:ext>
            </a:extLst>
          </p:cNvPr>
          <p:cNvSpPr txBox="1"/>
          <p:nvPr/>
        </p:nvSpPr>
        <p:spPr>
          <a:xfrm>
            <a:off x="0" y="1633910"/>
            <a:ext cx="2726422" cy="2248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Bahnschrift SemiBold" panose="020B0502040204020203" pitchFamily="34" charset="0"/>
                <a:ea typeface="+mj-ea"/>
                <a:cs typeface="+mj-cs"/>
              </a:rPr>
              <a:t>Windows 95</a:t>
            </a:r>
          </a:p>
        </p:txBody>
      </p:sp>
    </p:spTree>
    <p:extLst>
      <p:ext uri="{BB962C8B-B14F-4D97-AF65-F5344CB8AC3E}">
        <p14:creationId xmlns:p14="http://schemas.microsoft.com/office/powerpoint/2010/main" val="34702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84B48D7-9688-4471-994A-DBD65457E4F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r="7025"/>
          <a:stretch/>
        </p:blipFill>
        <p:spPr bwMode="auto">
          <a:xfrm>
            <a:off x="2055302" y="10"/>
            <a:ext cx="997029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BCA60A-B05D-4156-A5F2-55B4C91B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3290"/>
            <a:ext cx="3473042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Bahnschrift SemiBold" panose="020B0502040204020203" pitchFamily="34" charset="0"/>
              </a:rPr>
              <a:t>Windows 98</a:t>
            </a:r>
          </a:p>
        </p:txBody>
      </p:sp>
    </p:spTree>
    <p:extLst>
      <p:ext uri="{BB962C8B-B14F-4D97-AF65-F5344CB8AC3E}">
        <p14:creationId xmlns:p14="http://schemas.microsoft.com/office/powerpoint/2010/main" val="605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4A4747F-F106-4E34-8A96-450B16E6A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1B2BEC-3A78-495B-853D-9BBE8ABE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609601"/>
            <a:ext cx="867622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Bahnschrift SemiBold" panose="020B0502040204020203" pitchFamily="34" charset="0"/>
              </a:rPr>
              <a:t>Windows 2000</a:t>
            </a:r>
          </a:p>
        </p:txBody>
      </p:sp>
    </p:spTree>
    <p:extLst>
      <p:ext uri="{BB962C8B-B14F-4D97-AF65-F5344CB8AC3E}">
        <p14:creationId xmlns:p14="http://schemas.microsoft.com/office/powerpoint/2010/main" val="28967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2B453B-2004-417D-8C10-FD3D407C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7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</a:rPr>
              <a:t>Windows ME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3514AF8-7583-45F4-A1B8-0F1E46E094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1325563"/>
            <a:ext cx="10612582" cy="4932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3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F0E716-E2A7-447B-AAB8-B50B3209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09" y="5653925"/>
            <a:ext cx="4220362" cy="8014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 SemiBold" panose="020B0502040204020203" pitchFamily="34" charset="0"/>
              </a:rPr>
              <a:t>Windows XP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4B9965B-F6CE-4BEA-B64F-69CE3F79ED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22" y="277822"/>
            <a:ext cx="10309456" cy="4926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4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F0E716-E2A7-447B-AAB8-B50B3209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408" y="48213"/>
            <a:ext cx="438260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Windows Vista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D0A327-52B5-4DEA-911D-4A7EBCB99F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4" y="1373776"/>
            <a:ext cx="10588412" cy="5119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7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E0509D-41F3-4A34-BDEC-C13F2300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Windows 7</a:t>
            </a:r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6ABFF8D-5EA8-46FE-831E-AEA2A753AC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34" y="1204682"/>
            <a:ext cx="9506384" cy="4448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5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0DA1E9-E3AE-4513-9287-8B249228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193" y="0"/>
            <a:ext cx="377986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Windows 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E2255B7-F822-48E0-8D5D-4F094827F8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65" y="1228667"/>
            <a:ext cx="8798069" cy="4400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0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0DA1E9-E3AE-4513-9287-8B249228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30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Bahnschrift SemiBold" panose="020B0502040204020203" pitchFamily="34" charset="0"/>
              </a:rPr>
              <a:t>Windows 10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EC18923-8D75-4736-AC3D-5FD201229562}"/>
              </a:ext>
            </a:extLst>
          </p:cNvPr>
          <p:cNvSpPr/>
          <p:nvPr/>
        </p:nvSpPr>
        <p:spPr>
          <a:xfrm>
            <a:off x="2155971" y="2558642"/>
            <a:ext cx="7610107" cy="24244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111D7C-942F-4B42-9E6C-CC8B6DA463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5922" y="610427"/>
            <a:ext cx="7170140" cy="6239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3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0DA1E9-E3AE-4513-9287-8B249228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7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Windows 11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316CD45-87ED-43D4-8C23-2D4BE4E209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6" y="1002018"/>
            <a:ext cx="10217728" cy="517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0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940971-B36C-490E-B0FE-2AFFE71E9C4F}"/>
              </a:ext>
            </a:extLst>
          </p:cNvPr>
          <p:cNvSpPr txBox="1"/>
          <p:nvPr/>
        </p:nvSpPr>
        <p:spPr>
          <a:xfrm>
            <a:off x="0" y="0"/>
            <a:ext cx="12192000" cy="6915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89535" indent="360680" algn="ctr"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</a:t>
            </a:r>
          </a:p>
          <a:p>
            <a:pPr marR="89535"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Операционная система</a:t>
            </a:r>
            <a:r>
              <a:rPr lang="ru-RU" sz="280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(ОС, в англоязычном варианте — </a:t>
            </a:r>
            <a:r>
              <a:rPr lang="ru-RU" sz="2800" dirty="0" err="1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</a:t>
            </a:r>
            <a:r>
              <a:rPr lang="ru-RU" sz="280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ru-RU" sz="280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приличное количество из программ, вместе с которыми необходимо действовать покупателям и пользователям компьютеров, главное место одалживают операционные системы. OC управляет компьютером, запускает программы, снабжает защитой данных посредством взламывание, совершает различные сервисные функции. Любые программы утилизирует деятельность операционной системы и по этой причине допустимо поступать только в той операционной системе, которая дает ей путь к данным службам. Первое, то что совершают уже после формирование рабочего компьютера – определяют операторную концепцию. Ее возможно выбрать с многих существующих в Сети интернет либо брать с собственного хранилища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25016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EEB26C-6FC6-4205-96E8-E71C5ACF77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0" y="195524"/>
            <a:ext cx="5589826" cy="3064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6BCD2A4-A9A4-4650-BF1C-F7482E5119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05" y="129309"/>
            <a:ext cx="5364050" cy="31311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трелка: вправо 8">
            <a:extLst>
              <a:ext uri="{FF2B5EF4-FFF2-40B4-BE49-F238E27FC236}">
                <a16:creationId xmlns="" xmlns:a16="http://schemas.microsoft.com/office/drawing/2014/main" id="{EEF97C57-B065-4EFE-83F2-5519C02FCA09}"/>
              </a:ext>
            </a:extLst>
          </p:cNvPr>
          <p:cNvSpPr/>
          <p:nvPr/>
        </p:nvSpPr>
        <p:spPr>
          <a:xfrm>
            <a:off x="5872294" y="1551963"/>
            <a:ext cx="817111" cy="654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252B1CE-1E7F-4D30-8395-FB0AB31ED5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05" y="3597564"/>
            <a:ext cx="5364051" cy="313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289C7C5-2B55-4C36-9960-7A467D253BF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3" y="3429000"/>
            <a:ext cx="4797761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трелка: вниз 12">
            <a:extLst>
              <a:ext uri="{FF2B5EF4-FFF2-40B4-BE49-F238E27FC236}">
                <a16:creationId xmlns="" xmlns:a16="http://schemas.microsoft.com/office/drawing/2014/main" id="{3C9044F1-621A-4286-856F-99E7D16BF59F}"/>
              </a:ext>
            </a:extLst>
          </p:cNvPr>
          <p:cNvSpPr/>
          <p:nvPr/>
        </p:nvSpPr>
        <p:spPr>
          <a:xfrm>
            <a:off x="8942664" y="3338818"/>
            <a:ext cx="369116" cy="258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лево 13">
            <a:extLst>
              <a:ext uri="{FF2B5EF4-FFF2-40B4-BE49-F238E27FC236}">
                <a16:creationId xmlns="" xmlns:a16="http://schemas.microsoft.com/office/drawing/2014/main" id="{53A37413-AFB7-4327-8E3B-0830A9A4B516}"/>
              </a:ext>
            </a:extLst>
          </p:cNvPr>
          <p:cNvSpPr/>
          <p:nvPr/>
        </p:nvSpPr>
        <p:spPr>
          <a:xfrm>
            <a:off x="5612235" y="4605556"/>
            <a:ext cx="889233" cy="7004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A935AA5-B679-4E09-B720-6E300AA46A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10" y="165106"/>
            <a:ext cx="5690499" cy="618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AA5366-84BA-4466-B9D3-C69CD7A0C7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43" y="165105"/>
            <a:ext cx="5534347" cy="61895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6797EB6A-4F86-4976-AC18-8487AE523D99}"/>
              </a:ext>
            </a:extLst>
          </p:cNvPr>
          <p:cNvSpPr/>
          <p:nvPr/>
        </p:nvSpPr>
        <p:spPr>
          <a:xfrm>
            <a:off x="5920509" y="2733964"/>
            <a:ext cx="507134" cy="544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D51E16D-EE11-4B68-8654-F817F948D9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050" cy="1856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: вправо 1">
            <a:extLst>
              <a:ext uri="{FF2B5EF4-FFF2-40B4-BE49-F238E27FC236}">
                <a16:creationId xmlns="" xmlns:a16="http://schemas.microsoft.com/office/drawing/2014/main" id="{28EBA862-74FB-4DB9-8D2D-1729BA44FD54}"/>
              </a:ext>
            </a:extLst>
          </p:cNvPr>
          <p:cNvSpPr/>
          <p:nvPr/>
        </p:nvSpPr>
        <p:spPr>
          <a:xfrm>
            <a:off x="5781963" y="545061"/>
            <a:ext cx="853729" cy="766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0059CE7-4EEE-492B-ABAD-B6DAC68C32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13" y="3177"/>
            <a:ext cx="5401112" cy="36460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AFB96F9E-7413-4663-9DE8-4A4C31D55365}"/>
              </a:ext>
            </a:extLst>
          </p:cNvPr>
          <p:cNvSpPr/>
          <p:nvPr/>
        </p:nvSpPr>
        <p:spPr>
          <a:xfrm>
            <a:off x="9326865" y="2961313"/>
            <a:ext cx="780177" cy="922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906E102-BE72-4B45-8642-211A6E59907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24" y="3833769"/>
            <a:ext cx="6476301" cy="297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61D7907-B826-4B25-A505-BC1B6B6674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1718"/>
            <a:ext cx="5401112" cy="25946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трелка: изогнутая вверх 12">
            <a:extLst>
              <a:ext uri="{FF2B5EF4-FFF2-40B4-BE49-F238E27FC236}">
                <a16:creationId xmlns="" xmlns:a16="http://schemas.microsoft.com/office/drawing/2014/main" id="{3ED6865D-8749-4161-8A1F-4B6489CD608D}"/>
              </a:ext>
            </a:extLst>
          </p:cNvPr>
          <p:cNvSpPr/>
          <p:nvPr/>
        </p:nvSpPr>
        <p:spPr>
          <a:xfrm flipH="1">
            <a:off x="2575421" y="4521306"/>
            <a:ext cx="3206542" cy="12667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B8B183-ECD8-4D60-B4D7-976B6D3DCC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0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1D3910E-37A0-4DEA-B629-71370E17F8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" y="-10230"/>
            <a:ext cx="5440270" cy="32483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: вправо 1">
            <a:extLst>
              <a:ext uri="{FF2B5EF4-FFF2-40B4-BE49-F238E27FC236}">
                <a16:creationId xmlns="" xmlns:a16="http://schemas.microsoft.com/office/drawing/2014/main" id="{9239B027-3C3A-4115-B0CA-A7027B033A7C}"/>
              </a:ext>
            </a:extLst>
          </p:cNvPr>
          <p:cNvSpPr/>
          <p:nvPr/>
        </p:nvSpPr>
        <p:spPr>
          <a:xfrm>
            <a:off x="5441870" y="1778466"/>
            <a:ext cx="603796" cy="3458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0799418-63AF-4A06-8565-2E2731E347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55" y="0"/>
            <a:ext cx="6123305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: вниз 3">
            <a:extLst>
              <a:ext uri="{FF2B5EF4-FFF2-40B4-BE49-F238E27FC236}">
                <a16:creationId xmlns="" xmlns:a16="http://schemas.microsoft.com/office/drawing/2014/main" id="{3CC0BB75-1B4D-4BAF-9AA6-2E5AD8E55FEE}"/>
              </a:ext>
            </a:extLst>
          </p:cNvPr>
          <p:cNvSpPr/>
          <p:nvPr/>
        </p:nvSpPr>
        <p:spPr>
          <a:xfrm>
            <a:off x="8732940" y="3158837"/>
            <a:ext cx="444616" cy="52733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05813F0-1867-4328-B33B-6DFF8766310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19" y="3686176"/>
            <a:ext cx="6034481" cy="315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45673C2-8F58-4117-8A1F-A051606D571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8290"/>
            <a:ext cx="5536734" cy="33167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трелка: влево 8">
            <a:extLst>
              <a:ext uri="{FF2B5EF4-FFF2-40B4-BE49-F238E27FC236}">
                <a16:creationId xmlns="" xmlns:a16="http://schemas.microsoft.com/office/drawing/2014/main" id="{5316D75F-F91B-465B-BB18-4F7337FA6B0E}"/>
              </a:ext>
            </a:extLst>
          </p:cNvPr>
          <p:cNvSpPr/>
          <p:nvPr/>
        </p:nvSpPr>
        <p:spPr>
          <a:xfrm>
            <a:off x="5567493" y="4658651"/>
            <a:ext cx="559266" cy="82290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AA59FFE-D5C3-4876-B5BF-E1EA56FBD4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761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8FE704-26E8-4D6B-880A-FB93F57891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37" y="1"/>
            <a:ext cx="6583263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трелка: вправо 1">
            <a:extLst>
              <a:ext uri="{FF2B5EF4-FFF2-40B4-BE49-F238E27FC236}">
                <a16:creationId xmlns="" xmlns:a16="http://schemas.microsoft.com/office/drawing/2014/main" id="{FFCC4756-5A0A-426C-ABFF-98A45C738EA7}"/>
              </a:ext>
            </a:extLst>
          </p:cNvPr>
          <p:cNvSpPr/>
          <p:nvPr/>
        </p:nvSpPr>
        <p:spPr>
          <a:xfrm>
            <a:off x="5167618" y="2761082"/>
            <a:ext cx="441119" cy="2543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5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91BA8E-1E96-439D-B97B-7147FFC8328D}"/>
              </a:ext>
            </a:extLst>
          </p:cNvPr>
          <p:cNvSpPr txBox="1"/>
          <p:nvPr/>
        </p:nvSpPr>
        <p:spPr>
          <a:xfrm>
            <a:off x="67112" y="67112"/>
            <a:ext cx="12054980" cy="783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89535" indent="180340" algn="ctr">
              <a:spcAft>
                <a:spcPts val="0"/>
              </a:spcAft>
            </a:pPr>
            <a:r>
              <a:rPr lang="ru-RU" sz="2350" b="1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endParaRPr lang="ru-RU" sz="2350" dirty="0">
              <a:solidFill>
                <a:schemeClr val="bg1"/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535" algn="just">
              <a:spcAft>
                <a:spcPts val="0"/>
              </a:spcAft>
            </a:pPr>
            <a:r>
              <a:rPr lang="ru-RU" sz="235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История ОС насчитывает приблизительно полвека. Она в значительном складывалась и определяется развитием элементной базы и вычислительной аппаратуры. На этот момент всемирная компьютерная промышленность развивается весьма быстро. Продуктивность систем возрастает, а значит вырастают способности обработки огромных размеров данных. Операционные системы класса MS-DOS уже не справляются с подобным потоком данных и не смогут полностью использовать средства современных компьютеров. Потому в последнее время происходит переход на более сильные и наиболее совершенные операционные системы класса UNIX, образцом каких и представляется Windows NT, выпущенная компанией Microsoft. Для установки операционной системы, и не понадобилось огромных знаний, хоть это и занимает много времени для изучения, на деле же будет все просто и ясно. Если же вы сомневаетесь в своих способностях и умениях работать с компьютером, рекомендуется вызвать специалиста, разбирающийся в компьютере и его атрибутах.</a:t>
            </a:r>
          </a:p>
          <a:p>
            <a:pPr marR="89535" algn="just">
              <a:spcAft>
                <a:spcPts val="0"/>
              </a:spcAft>
            </a:pPr>
            <a:r>
              <a:rPr lang="ru-RU" sz="235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Итак, </a:t>
            </a:r>
            <a:r>
              <a:rPr lang="ru-RU" sz="2350" b="1" u="sng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делаем вывод из исследования</a:t>
            </a:r>
            <a:r>
              <a:rPr lang="en-US" sz="235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350" dirty="0">
                <a:solidFill>
                  <a:schemeClr val="bg1"/>
                </a:solidFill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мы узнали что такое операционная система и как она появилась на свет, для чего она нужна и изучили на практике как ее установить.</a:t>
            </a:r>
            <a:endParaRPr lang="ru-RU" sz="2350" dirty="0">
              <a:solidFill>
                <a:schemeClr val="bg1"/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535">
              <a:lnSpc>
                <a:spcPct val="107000"/>
              </a:lnSpc>
              <a:spcAft>
                <a:spcPts val="800"/>
              </a:spcAft>
            </a:pPr>
            <a:r>
              <a:rPr lang="ru-RU" sz="235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  <a:t/>
            </a:r>
            <a:br>
              <a:rPr lang="ru-RU" sz="235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</a:rPr>
            </a:br>
            <a:r>
              <a:rPr lang="ru-RU" sz="2350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sz="235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263456-ACB5-4F35-9412-43151FAA5775}"/>
              </a:ext>
            </a:extLst>
          </p:cNvPr>
          <p:cNvSpPr txBox="1"/>
          <p:nvPr/>
        </p:nvSpPr>
        <p:spPr>
          <a:xfrm>
            <a:off x="1283517" y="2734808"/>
            <a:ext cx="107630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>
                <a:solidFill>
                  <a:schemeClr val="bg1"/>
                </a:solidFill>
                <a:latin typeface="Bahnschrift SemiBold" panose="020B0502040204020203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717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583E06-679D-4C14-9053-EA8FD1B02463}"/>
              </a:ext>
            </a:extLst>
          </p:cNvPr>
          <p:cNvSpPr txBox="1"/>
          <p:nvPr/>
        </p:nvSpPr>
        <p:spPr>
          <a:xfrm>
            <a:off x="0" y="0"/>
            <a:ext cx="12192000" cy="669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89535"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300" b="1" i="1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Предметом и объектом</a:t>
            </a:r>
            <a:r>
              <a:rPr lang="ru-RU" sz="2300" i="1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нашего исследования будет в основном компьютер и операционные системы, которые мы устанавливаем на наш компьютер.</a:t>
            </a:r>
          </a:p>
          <a:p>
            <a:pPr marR="89535"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300" b="1" i="1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3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работы состоит в том, чтобы узнать, что представляет из себя операционные системы, какие существуют операционные системы.</a:t>
            </a:r>
          </a:p>
          <a:p>
            <a:pPr marR="89535"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300" b="1" i="1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</a:t>
            </a:r>
            <a:r>
              <a:rPr lang="ru-RU" sz="2300" b="1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300" dirty="0">
              <a:solidFill>
                <a:srgbClr val="FFFF00"/>
              </a:solidFill>
              <a:effectLst/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9535"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2300" u="sng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историю об операционных систем</a:t>
            </a:r>
          </a:p>
          <a:p>
            <a:pPr marR="89535"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2300" u="sng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Узнать для чего были созданы операционные системы</a:t>
            </a:r>
          </a:p>
          <a:p>
            <a:pPr marR="89535"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2300" u="sng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Научиться устанавливать операционную систему на компьютер </a:t>
            </a:r>
          </a:p>
          <a:p>
            <a:pPr marR="89535"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23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300" b="1" i="1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sz="23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изучение и анализ материалов по данной теме в информационных источниках, изучение практической части (специальной литературе, Интернете).</a:t>
            </a:r>
          </a:p>
          <a:p>
            <a:pPr marR="89535" indent="360680" algn="just">
              <a:spcAft>
                <a:spcPts val="0"/>
              </a:spcAft>
            </a:pPr>
            <a:r>
              <a:rPr lang="ru-RU" sz="2300" b="1" i="1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Теоретическая значимость</a:t>
            </a:r>
            <a:r>
              <a:rPr lang="ru-RU" sz="2300" i="1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заключается в том, что проведенное исследование позволит расширить знания об особенностях компьютера и операционных систем, и его значении в профессиональной деятельности человека.</a:t>
            </a:r>
          </a:p>
          <a:p>
            <a:pPr marR="89535" indent="360680" algn="just">
              <a:spcAft>
                <a:spcPts val="0"/>
              </a:spcAft>
            </a:pPr>
            <a:r>
              <a:rPr lang="ru-RU" sz="2300" b="1" i="1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значимость</a:t>
            </a:r>
            <a:r>
              <a:rPr lang="ru-RU" sz="2300" dirty="0">
                <a:solidFill>
                  <a:srgbClr val="FFFF0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полученные данные могут быть использованы педагогами при работе с детьми; могут служить опорой при составлении комплекса заданий и решении задач на компьютере.</a:t>
            </a:r>
          </a:p>
        </p:txBody>
      </p:sp>
    </p:spTree>
    <p:extLst>
      <p:ext uri="{BB962C8B-B14F-4D97-AF65-F5344CB8AC3E}">
        <p14:creationId xmlns:p14="http://schemas.microsoft.com/office/powerpoint/2010/main" val="21432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A919C3-CE98-46DE-997E-A7E426D67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06" y="0"/>
            <a:ext cx="6784595" cy="4462943"/>
          </a:xfrm>
        </p:spPr>
        <p:txBody>
          <a:bodyPr>
            <a:normAutofit/>
          </a:bodyPr>
          <a:lstStyle/>
          <a:p>
            <a:pPr algn="l"/>
            <a:r>
              <a:rPr lang="ru-RU" sz="37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История развития операционных систем насчитывает уже</a:t>
            </a:r>
            <a:br>
              <a:rPr lang="ru-RU" sz="37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ru-RU" sz="37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много лет.</a:t>
            </a:r>
          </a:p>
        </p:txBody>
      </p:sp>
      <p:pic>
        <p:nvPicPr>
          <p:cNvPr id="4" name="Picture 3" descr="Сложные математические формулы на доске">
            <a:extLst>
              <a:ext uri="{FF2B5EF4-FFF2-40B4-BE49-F238E27FC236}">
                <a16:creationId xmlns="" xmlns:a16="http://schemas.microsoft.com/office/drawing/2014/main" id="{BD972282-8009-C4B0-9839-AEB793687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2" r="2419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06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e/e9/Elektronenroehren-auswahl.jpg">
            <a:extLst>
              <a:ext uri="{FF2B5EF4-FFF2-40B4-BE49-F238E27FC236}">
                <a16:creationId xmlns="" xmlns:a16="http://schemas.microsoft.com/office/drawing/2014/main" id="{69B82584-B317-4B8B-9B84-A030A3226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1618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000E77-7172-44FF-9E9C-E29932E9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8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Первое</a:t>
            </a:r>
            <a:r>
              <a:rPr lang="en-US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поколение</a:t>
            </a:r>
            <a:r>
              <a:rPr lang="en-US" sz="8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(1945–1955)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C9B975-3FEC-4CE4-A906-50E725AB6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4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Электронные</a:t>
            </a:r>
            <a:r>
              <a:rPr lang="en-US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лампы</a:t>
            </a:r>
            <a:endParaRPr lang="en-US" sz="4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EE0621-B10F-4D54-8E06-EEC988D9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48" y="0"/>
            <a:ext cx="9451416" cy="16223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100" spc="8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Второе</a:t>
            </a:r>
            <a:r>
              <a:rPr lang="en-US" sz="3100" spc="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n-US" sz="3100" spc="8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поколение</a:t>
            </a:r>
            <a:r>
              <a:rPr lang="en-US" sz="3100" spc="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(1955–1965)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682263-4F5F-45A7-9C49-5D7989432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388" y="6028888"/>
            <a:ext cx="8738352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cap="all" spc="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транзисторы</a:t>
            </a:r>
            <a:r>
              <a:rPr lang="en-US" sz="2000" b="1" cap="all" spc="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и </a:t>
            </a:r>
            <a:r>
              <a:rPr lang="en-US" sz="2000" b="1" cap="all" spc="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системы</a:t>
            </a:r>
            <a:r>
              <a:rPr lang="en-US" sz="2000" b="1" cap="all" spc="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b="1" cap="all" spc="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пакетной</a:t>
            </a:r>
            <a:r>
              <a:rPr lang="en-US" sz="2000" b="1" cap="all" spc="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000" b="1" cap="all" spc="4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обработки</a:t>
            </a:r>
            <a:endParaRPr lang="en-US" sz="2000" b="1" cap="all" spc="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6E9CBE1-7EFD-4D79-8F1C-C56EC3A0F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02" y="1116693"/>
            <a:ext cx="9182968" cy="46246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406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9F9001-E43A-4575-AB7D-F89FC2467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6" r="1" b="579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FC7414-598E-46BD-8571-7A489426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88152">
            <a:off x="292916" y="-8107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" panose="020B0502040204020203" pitchFamily="34" charset="0"/>
              </a:rPr>
              <a:t>Третье поколение (1965–1980)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6B9DF4-E478-41EA-A525-769C4B76D03B}"/>
              </a:ext>
            </a:extLst>
          </p:cNvPr>
          <p:cNvSpPr txBox="1"/>
          <p:nvPr/>
        </p:nvSpPr>
        <p:spPr>
          <a:xfrm rot="21427474">
            <a:off x="2378559" y="5895592"/>
            <a:ext cx="87495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Интегральные схемы и многозадачность</a:t>
            </a:r>
          </a:p>
          <a:p>
            <a:endParaRPr lang="ru-RU" sz="35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2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andex-images.clstorage.net/f5Q6ug131/92326dGhRT/yubv_y_V0coxCcpC49A4Fm3UQnRJ9sQNCBhZdbFXG6SN5ObEZlXAMhTcp92Zw3K10csbUcdTqtStNalKHUZWEYqltLM00ZCZJw3nBK6LbFYmlUUoSKXZQVZNHTuyAV65k-ewtHFZwnFDtKbcn9xdn_LVbG2-MdH21UPpGEQWBV-U56CPX5TAzTA5316K5ykQC9thW0XU21ooKF4vpWMB5IPV8fFMSNdtQI7CjO6ZSaP-_FlDvAnt89to5Q9iFS9x_uCam2LmzvghCv9zoM8VJjvYd0tl2fFHPxdrP4BrKOWO9dr_W1X3d1Gn_ajYlXS3_-RBWp4w8sP2RtwhXAYacen0rLNx3uvpEgzSVaH2Mysz9GJrR93WbBITVwqkZCragOLh_0F98HNJn8-q55hDmcHgSGuIJNv05UvxLFk1CVDK1qeBR_f_xjAnwnqu3CY1JNxEamLF6XsVBFU7sVc95ab4wtR6c_NufInGqs6-VqbwwldLizPQy9979QNeFDpV48ekuGbFxs0LAvxGh8oUMCzjZ2Bo8s9iLAVDE7lAC_2D-8baTXvLX26g3af4rk-03cVbf6YEzeHIXeEuYz43T-jyhZ5L7tPtIi3TXoLMDzM7yWVSaMfWeQgzTyqFRSTOovD8-Wt55H5wrcGK5KVGutj-fliABdLA7XjEFG0QDF_M54y2TtDf-jYr1n6IzAgpIu9ySXr-_1MyLk4rulkp74LX-tdud9RIb6z_qPuoS5Xl4Gp2tQL5_tdY1ShhJixw0ca2iFHt5dE1IMFUr_E4Firrb217y-5BCBxGDodUGsGG-dDwSnfEXkWv9Yr1pU2N-_JPZIU5_ub3WMk0YQoOdNvxubJM4M3cKAbuerjSDygrxmljYubuTCclXTaFeQvAge3w0nJ161Jeudu3zbtMluXmXFSEO_rc5nzoP3IjBXTSw4ORYdHezygh20uczwoGGdd7dUz80mcCDX0ogXM">
            <a:extLst>
              <a:ext uri="{FF2B5EF4-FFF2-40B4-BE49-F238E27FC236}">
                <a16:creationId xmlns="" xmlns:a16="http://schemas.microsoft.com/office/drawing/2014/main" id="{0484A0A3-FF82-474C-9104-013324485E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307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FF2AF8-968F-4F11-A900-2F514A97D855}"/>
              </a:ext>
            </a:extLst>
          </p:cNvPr>
          <p:cNvSpPr txBox="1"/>
          <p:nvPr/>
        </p:nvSpPr>
        <p:spPr>
          <a:xfrm>
            <a:off x="1986631" y="2210450"/>
            <a:ext cx="8218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Четвертое поколение 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(с 1980 года по наши дни): персональные компьютеры</a:t>
            </a:r>
          </a:p>
        </p:txBody>
      </p:sp>
    </p:spTree>
    <p:extLst>
      <p:ext uri="{BB962C8B-B14F-4D97-AF65-F5344CB8AC3E}">
        <p14:creationId xmlns:p14="http://schemas.microsoft.com/office/powerpoint/2010/main" val="39008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ser-images.githubusercontent.com/1700322/71901471-4efc4b00-3160-11ea-8a20-8cc7480a7313.png">
            <a:extLst>
              <a:ext uri="{FF2B5EF4-FFF2-40B4-BE49-F238E27FC236}">
                <a16:creationId xmlns="" xmlns:a16="http://schemas.microsoft.com/office/drawing/2014/main" id="{A29A02D2-15FE-4CDD-93F7-0E2AE8A65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9" b="22796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40DB80-7637-4A1A-849D-DAA4C7947759}"/>
              </a:ext>
            </a:extLst>
          </p:cNvPr>
          <p:cNvSpPr txBox="1"/>
          <p:nvPr/>
        </p:nvSpPr>
        <p:spPr>
          <a:xfrm>
            <a:off x="1982806" y="3815603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Операционная</a:t>
            </a:r>
            <a:r>
              <a:rPr lang="en-US" sz="5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система</a:t>
            </a:r>
            <a:r>
              <a:rPr lang="en-US" sz="5000" dirty="0">
                <a:solidFill>
                  <a:schemeClr val="bg1"/>
                </a:solidFill>
                <a:latin typeface="Bahnschrift SemiBold" panose="020B0502040204020203" pitchFamily="34" charset="0"/>
              </a:rPr>
              <a:t/>
            </a:r>
            <a:br>
              <a:rPr lang="en-US" sz="5000" dirty="0">
                <a:solidFill>
                  <a:schemeClr val="bg1"/>
                </a:solidFill>
                <a:latin typeface="Bahnschrift SemiBold" panose="020B0502040204020203" pitchFamily="34" charset="0"/>
              </a:rPr>
            </a:br>
            <a:r>
              <a:rPr lang="en-US" sz="5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UNIX</a:t>
            </a:r>
          </a:p>
        </p:txBody>
      </p:sp>
    </p:spTree>
    <p:extLst>
      <p:ext uri="{BB962C8B-B14F-4D97-AF65-F5344CB8AC3E}">
        <p14:creationId xmlns:p14="http://schemas.microsoft.com/office/powerpoint/2010/main" val="31986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100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243</Words>
  <Application>Microsoft Office PowerPoint</Application>
  <PresentationFormat>Произвольный</PresentationFormat>
  <Paragraphs>37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powerpointbase.com-1002</vt:lpstr>
      <vt:lpstr> Операционные системы Выполнил ученик 10А класса Галайда Даниил</vt:lpstr>
      <vt:lpstr>Презентация PowerPoint</vt:lpstr>
      <vt:lpstr>Презентация PowerPoint</vt:lpstr>
      <vt:lpstr>История развития операционных систем насчитывает уже  много лет.</vt:lpstr>
      <vt:lpstr>Первое поколение (1945–1955)</vt:lpstr>
      <vt:lpstr>Второе поколение (1955–1965)</vt:lpstr>
      <vt:lpstr>Третье поколение (1965–1980)</vt:lpstr>
      <vt:lpstr>Презентация PowerPoint</vt:lpstr>
      <vt:lpstr>Презентация PowerPoint</vt:lpstr>
      <vt:lpstr>Презентация PowerPoint</vt:lpstr>
      <vt:lpstr>Windows 98</vt:lpstr>
      <vt:lpstr>Windows 2000</vt:lpstr>
      <vt:lpstr>Windows ME</vt:lpstr>
      <vt:lpstr>Windows XP</vt:lpstr>
      <vt:lpstr>Windows Vista</vt:lpstr>
      <vt:lpstr>Windows 7</vt:lpstr>
      <vt:lpstr>Windows 8</vt:lpstr>
      <vt:lpstr>Windows 10</vt:lpstr>
      <vt:lpstr>Windows 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операционных систем насчитывает уже много лет.</dc:title>
  <dc:creator>Руслан</dc:creator>
  <cp:lastModifiedBy>PC2</cp:lastModifiedBy>
  <cp:revision>19</cp:revision>
  <dcterms:created xsi:type="dcterms:W3CDTF">2022-04-30T03:27:31Z</dcterms:created>
  <dcterms:modified xsi:type="dcterms:W3CDTF">2023-02-14T07:04:00Z</dcterms:modified>
</cp:coreProperties>
</file>