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53"/>
  </p:notesMasterIdLst>
  <p:sldIdLst>
    <p:sldId id="256" r:id="rId3"/>
    <p:sldId id="367" r:id="rId4"/>
    <p:sldId id="286" r:id="rId5"/>
    <p:sldId id="305" r:id="rId6"/>
    <p:sldId id="310" r:id="rId7"/>
    <p:sldId id="348" r:id="rId8"/>
    <p:sldId id="287" r:id="rId9"/>
    <p:sldId id="312" r:id="rId10"/>
    <p:sldId id="313" r:id="rId11"/>
    <p:sldId id="350" r:id="rId12"/>
    <p:sldId id="265" r:id="rId13"/>
    <p:sldId id="316" r:id="rId14"/>
    <p:sldId id="309" r:id="rId15"/>
    <p:sldId id="351" r:id="rId16"/>
    <p:sldId id="294" r:id="rId17"/>
    <p:sldId id="314" r:id="rId18"/>
    <p:sldId id="317" r:id="rId19"/>
    <p:sldId id="352" r:id="rId20"/>
    <p:sldId id="289" r:id="rId21"/>
    <p:sldId id="300" r:id="rId22"/>
    <p:sldId id="308" r:id="rId23"/>
    <p:sldId id="353" r:id="rId24"/>
    <p:sldId id="290" r:id="rId25"/>
    <p:sldId id="302" r:id="rId26"/>
    <p:sldId id="311" r:id="rId27"/>
    <p:sldId id="355" r:id="rId28"/>
    <p:sldId id="291" r:id="rId29"/>
    <p:sldId id="303" r:id="rId30"/>
    <p:sldId id="319" r:id="rId31"/>
    <p:sldId id="354" r:id="rId32"/>
    <p:sldId id="298" r:id="rId33"/>
    <p:sldId id="304" r:id="rId34"/>
    <p:sldId id="315" r:id="rId35"/>
    <p:sldId id="356" r:id="rId36"/>
    <p:sldId id="293" r:id="rId37"/>
    <p:sldId id="320" r:id="rId38"/>
    <p:sldId id="321" r:id="rId39"/>
    <p:sldId id="357" r:id="rId40"/>
    <p:sldId id="295" r:id="rId41"/>
    <p:sldId id="322" r:id="rId42"/>
    <p:sldId id="323" r:id="rId43"/>
    <p:sldId id="358" r:id="rId44"/>
    <p:sldId id="296" r:id="rId45"/>
    <p:sldId id="324" r:id="rId46"/>
    <p:sldId id="363" r:id="rId47"/>
    <p:sldId id="364" r:id="rId48"/>
    <p:sldId id="340" r:id="rId49"/>
    <p:sldId id="365" r:id="rId50"/>
    <p:sldId id="366" r:id="rId51"/>
    <p:sldId id="360" r:id="rId52"/>
  </p:sldIdLst>
  <p:sldSz cx="9144000" cy="6858000" type="screen4x3"/>
  <p:notesSz cx="6858000" cy="9144000"/>
  <p:custDataLst>
    <p:tags r:id="rId5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F2E"/>
    <a:srgbClr val="45682A"/>
    <a:srgbClr val="70AA44"/>
    <a:srgbClr val="4F81BD"/>
    <a:srgbClr val="000000"/>
    <a:srgbClr val="F2EFF5"/>
    <a:srgbClr val="85BD5B"/>
    <a:srgbClr val="B7CE88"/>
    <a:srgbClr val="1D0A90"/>
    <a:srgbClr val="EAE5E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762" autoAdjust="0"/>
    <p:restoredTop sz="94947" autoAdjust="0"/>
  </p:normalViewPr>
  <p:slideViewPr>
    <p:cSldViewPr>
      <p:cViewPr varScale="1">
        <p:scale>
          <a:sx n="65" d="100"/>
          <a:sy n="65" d="100"/>
        </p:scale>
        <p:origin x="-12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6730E-FC24-4605-8EF0-F34E137D311F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97741-CC5C-4AD5-AD10-B42CADED9F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4076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94328-1CB5-4481-B046-663606390EC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slide" Target="slide11.xml"/><Relationship Id="rId3" Type="http://schemas.openxmlformats.org/officeDocument/2006/relationships/slide" Target="slide39.xml"/><Relationship Id="rId7" Type="http://schemas.openxmlformats.org/officeDocument/2006/relationships/slide" Target="slide3.xml"/><Relationship Id="rId12" Type="http://schemas.openxmlformats.org/officeDocument/2006/relationships/slide" Target="slide7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8.xml"/><Relationship Id="rId11" Type="http://schemas.openxmlformats.org/officeDocument/2006/relationships/slide" Target="slide31.xml"/><Relationship Id="rId5" Type="http://schemas.openxmlformats.org/officeDocument/2006/relationships/slide" Target="slide47.xml"/><Relationship Id="rId15" Type="http://schemas.openxmlformats.org/officeDocument/2006/relationships/slide" Target="slide49.xml"/><Relationship Id="rId10" Type="http://schemas.openxmlformats.org/officeDocument/2006/relationships/slide" Target="slide27.xml"/><Relationship Id="rId4" Type="http://schemas.openxmlformats.org/officeDocument/2006/relationships/slide" Target="slide35.xml"/><Relationship Id="rId9" Type="http://schemas.openxmlformats.org/officeDocument/2006/relationships/slide" Target="slide23.xml"/><Relationship Id="rId1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nglisch-hilfen.de/en/exercises/tenses/present_perfect_mix.htm" TargetMode="External"/><Relationship Id="rId13" Type="http://schemas.openxmlformats.org/officeDocument/2006/relationships/slide" Target="slide47.xml"/><Relationship Id="rId3" Type="http://schemas.openxmlformats.org/officeDocument/2006/relationships/hyperlink" Target="http://www.englisch-hilfen.de/en/exercises/tenses/future_progressive_statements.htm" TargetMode="External"/><Relationship Id="rId7" Type="http://schemas.openxmlformats.org/officeDocument/2006/relationships/hyperlink" Target="http://www.englisch-hilfen.de/en/exercises/tenses/present_progressive_mix.htm" TargetMode="External"/><Relationship Id="rId12" Type="http://schemas.openxmlformats.org/officeDocument/2006/relationships/hyperlink" Target="http://first-english.org/english_learning/english_tenses/past_perfect_progressive/80_past_perfect_continuous_tests.htm" TargetMode="External"/><Relationship Id="rId2" Type="http://schemas.openxmlformats.org/officeDocument/2006/relationships/hyperlink" Target="http://www.englisch-hilfen.de/en/exercises/tenses/future_perfect_statements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glisch-hilfen.de/en/exercises/tenses/simple_present_mix.htm" TargetMode="External"/><Relationship Id="rId11" Type="http://schemas.openxmlformats.org/officeDocument/2006/relationships/hyperlink" Target="http://www.englisch-hilfen.de/en/exercises/tenses/past_perfect_mix.htm" TargetMode="External"/><Relationship Id="rId5" Type="http://schemas.openxmlformats.org/officeDocument/2006/relationships/hyperlink" Target="http://www.englisch-hilfen.de/en/exercises/tenses/simple_past_mix.htm" TargetMode="External"/><Relationship Id="rId10" Type="http://schemas.openxmlformats.org/officeDocument/2006/relationships/hyperlink" Target="http://www.englisch-hilfen.de/en/exercises/tenses/past_progressive_mix.htm" TargetMode="External"/><Relationship Id="rId4" Type="http://schemas.openxmlformats.org/officeDocument/2006/relationships/hyperlink" Target="http://www.englisch-hilfen.de/en/exercises/tenses/will_future_mix.htm" TargetMode="External"/><Relationship Id="rId9" Type="http://schemas.openxmlformats.org/officeDocument/2006/relationships/hyperlink" Target="http://www.englisch-hilfen.de/en/exercises/tenses/present_perfect_progressive_mix.htm" TargetMode="External"/><Relationship Id="rId14" Type="http://schemas.openxmlformats.org/officeDocument/2006/relationships/slide" Target="slide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lisch-hilfen.de/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irst-english.or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1962000" y="620688"/>
            <a:ext cx="5220000" cy="5796000"/>
            <a:chOff x="2555776" y="476672"/>
            <a:chExt cx="4286280" cy="5286412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2555776" y="476672"/>
              <a:ext cx="4286280" cy="5286412"/>
              <a:chOff x="1857356" y="571480"/>
              <a:chExt cx="4286280" cy="5286412"/>
            </a:xfrm>
            <a:scene3d>
              <a:camera prst="perspectiveRight"/>
              <a:lightRig rig="threePt" dir="t"/>
            </a:scene3d>
          </p:grpSpPr>
          <p:sp>
            <p:nvSpPr>
              <p:cNvPr id="3" name="Прямоугольник 2"/>
              <p:cNvSpPr/>
              <p:nvPr/>
            </p:nvSpPr>
            <p:spPr>
              <a:xfrm>
                <a:off x="1857356" y="571480"/>
                <a:ext cx="4286280" cy="5286412"/>
              </a:xfrm>
              <a:prstGeom prst="rect">
                <a:avLst/>
              </a:prstGeom>
              <a:solidFill>
                <a:srgbClr val="85BD5B"/>
              </a:solidFill>
              <a:ln w="9525" cmpd="sng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grpSp>
            <p:nvGrpSpPr>
              <p:cNvPr id="4" name="Группа 29"/>
              <p:cNvGrpSpPr/>
              <p:nvPr/>
            </p:nvGrpSpPr>
            <p:grpSpPr>
              <a:xfrm>
                <a:off x="3000364" y="2428868"/>
                <a:ext cx="2000264" cy="1214446"/>
                <a:chOff x="3214678" y="2428868"/>
                <a:chExt cx="1857388" cy="857256"/>
              </a:xfrm>
            </p:grpSpPr>
            <p:cxnSp>
              <p:nvCxnSpPr>
                <p:cNvPr id="6" name="Прямая соединительная линия 5"/>
                <p:cNvCxnSpPr/>
                <p:nvPr/>
              </p:nvCxnSpPr>
              <p:spPr>
                <a:xfrm>
                  <a:off x="3214678" y="2643182"/>
                  <a:ext cx="185738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Прямая соединительная линия 6"/>
                <p:cNvCxnSpPr/>
                <p:nvPr/>
              </p:nvCxnSpPr>
              <p:spPr>
                <a:xfrm>
                  <a:off x="3214678" y="2857496"/>
                  <a:ext cx="185738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Прямая соединительная линия 7"/>
                <p:cNvCxnSpPr/>
                <p:nvPr/>
              </p:nvCxnSpPr>
              <p:spPr>
                <a:xfrm>
                  <a:off x="3214678" y="3071810"/>
                  <a:ext cx="185738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>
                  <a:off x="3214678" y="3286124"/>
                  <a:ext cx="185738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Прямая соединительная линия 9"/>
                <p:cNvCxnSpPr/>
                <p:nvPr/>
              </p:nvCxnSpPr>
              <p:spPr>
                <a:xfrm>
                  <a:off x="3214678" y="2428868"/>
                  <a:ext cx="185738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TextBox 4"/>
              <p:cNvSpPr txBox="1"/>
              <p:nvPr/>
            </p:nvSpPr>
            <p:spPr>
              <a:xfrm>
                <a:off x="3000364" y="1643050"/>
                <a:ext cx="2071702" cy="336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  </a:t>
                </a:r>
                <a:r>
                  <a:rPr lang="ru-RU" dirty="0" smtClean="0">
                    <a:latin typeface="CyrillicOld" pitchFamily="2" charset="0"/>
                  </a:rPr>
                  <a:t>    </a:t>
                </a:r>
                <a:endParaRPr lang="ru-RU" sz="3200" dirty="0">
                  <a:latin typeface="CyrillicOld" pitchFamily="2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808685" y="2249951"/>
              <a:ext cx="3782317" cy="701791"/>
            </a:xfrm>
            <a:prstGeom prst="rect">
              <a:avLst/>
            </a:prstGeom>
            <a:solidFill>
              <a:srgbClr val="70AA44"/>
            </a:solidFill>
            <a:scene3d>
              <a:camera prst="perspectiveRight"/>
              <a:lightRig rig="threePt" dir="t"/>
            </a:scene3d>
          </p:spPr>
          <p:txBody>
            <a:bodyPr wrap="square" rtlCol="0">
              <a:spAutoFit/>
              <a:sp3d/>
            </a:bodyPr>
            <a:lstStyle/>
            <a:p>
              <a:r>
                <a:rPr lang="ru-RU" sz="4000" i="1" dirty="0" smtClean="0">
                  <a:ln>
                    <a:solidFill>
                      <a:srgbClr val="00206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en-US" sz="4400" i="1" dirty="0" smtClean="0">
                  <a:ln>
                    <a:solidFill>
                      <a:srgbClr val="00206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All English Tenses</a:t>
              </a:r>
              <a:endParaRPr lang="ru-RU" sz="4000" i="1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051720" y="3684362"/>
            <a:ext cx="4464496" cy="1200329"/>
          </a:xfrm>
          <a:prstGeom prst="rect">
            <a:avLst/>
          </a:prstGeom>
          <a:noFill/>
          <a:scene3d>
            <a:camera prst="perspectiveRight"/>
            <a:lightRig rig="threePt" dir="t"/>
          </a:scene3d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en-US" sz="2400" dirty="0" smtClean="0">
                <a:latin typeface="Calibri" pitchFamily="34" charset="0"/>
                <a:cs typeface="Times New Roman" pitchFamily="18" charset="0"/>
              </a:rPr>
              <a:t>       </a:t>
            </a: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           </a:t>
            </a:r>
            <a:endParaRPr lang="ru-RU" sz="2400" dirty="0" smtClean="0">
              <a:solidFill>
                <a:srgbClr val="000F2E"/>
              </a:solidFill>
              <a:latin typeface="Calibri" pitchFamily="34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000F2E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0F2E"/>
                </a:solidFill>
                <a:latin typeface="Calibri" pitchFamily="34" charset="0"/>
                <a:cs typeface="Times New Roman" pitchFamily="18" charset="0"/>
              </a:rPr>
              <a:t>  </a:t>
            </a:r>
            <a:endParaRPr lang="ru-RU" sz="2400" dirty="0">
              <a:solidFill>
                <a:srgbClr val="000F2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2822" y="593710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567631" y="593710"/>
            <a:ext cx="0" cy="564360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880904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I was walking the dog at 8 a.m.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yesterday.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rId2" action="ppaction://hlinksldjump" highlightClick="1"/>
          </p:cNvPr>
          <p:cNvSpPr/>
          <p:nvPr/>
        </p:nvSpPr>
        <p:spPr>
          <a:xfrm flipH="1"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71492" y="3393072"/>
            <a:ext cx="4788000" cy="68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I did not do my homework.                     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you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walking the dog at 7 a.m.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yesterday?  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47709" y="980728"/>
            <a:ext cx="1848583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46308" y="1867404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Я гулял с собакой в 8 часов утра                 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вчера.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60264" y="339307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was not walking the dog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7 a.m.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yesterday.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07558" y="4653136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 гулял с собакой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7 часов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утра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вчера?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48442" y="3381055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Я не гулял с собакой в 7 часов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утра вчера.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9" grpId="0" animBg="1"/>
      <p:bldP spid="49" grpId="1" animBg="1"/>
      <p:bldP spid="52" grpId="0" animBg="1"/>
      <p:bldP spid="5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6000" y="1931088"/>
            <a:ext cx="4752000" cy="3996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Глагол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в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(Прошедшее завершённое)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называет действие, которое  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уже было выполнено до   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какого-либо момента    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прошлом, важно сообщить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о результате</a:t>
            </a:r>
          </a:p>
          <a:p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3214577" y="980728"/>
            <a:ext cx="2714846" cy="584775"/>
          </a:xfrm>
          <a:prstGeom prst="rect">
            <a:avLst/>
          </a:prstGeom>
          <a:solidFill>
            <a:srgbClr val="85BD5B"/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Употребление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1980000" y="1916832"/>
            <a:ext cx="5184000" cy="32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 5 o’clock yesterday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5 o’clock last Monday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the end of the year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(when) he came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subordinate clause of time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2748328" y="980728"/>
            <a:ext cx="3647345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Указатели времени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80000" y="1916832"/>
            <a:ext cx="5184000" cy="32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вчера к 5 часам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к 5 в прошлый понедельник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к концу года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 тем как (когда) он пришёл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(придаточное времени)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78000" y="1700808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I /he/ she /it   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you/ we/ they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01218" y="980728"/>
            <a:ext cx="4541564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Видовременные формы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78000" y="4677271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I / he/ she</a:t>
            </a:r>
          </a:p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you/ we/ they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78000" y="3188985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I / he/ she / it  </a:t>
            </a:r>
          </a:p>
          <a:p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not 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you/ we/they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2822" y="593710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567631" y="593710"/>
            <a:ext cx="0" cy="564360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880904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had walked the dog when he came.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rId2" action="ppaction://hlinksldjump" highlightClick="1"/>
          </p:cNvPr>
          <p:cNvSpPr/>
          <p:nvPr/>
        </p:nvSpPr>
        <p:spPr>
          <a:xfrm flipH="1"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you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walked the dog</a:t>
            </a:r>
            <a:endParaRPr lang="ru-RU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when he came?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47709" y="980728"/>
            <a:ext cx="1848583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60264" y="1867404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Я уже  погулял с собакой,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когда он пришёл.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78000" y="339307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I had not walked the dog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when he came.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95736" y="4653136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Ты уже погулял с собакой</a:t>
            </a:r>
            <a:endParaRPr 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когда он пришёл?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78000" y="3381706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Я ещё не погулял с собакой,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когда он пришёл.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9" grpId="0" animBg="1"/>
      <p:bldP spid="49" grpId="1" animBg="1"/>
      <p:bldP spid="52" grpId="0" animBg="1"/>
      <p:bldP spid="5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267744" y="1916831"/>
            <a:ext cx="4752000" cy="3996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Глагол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Continuous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(Прошедшее завершённое</a:t>
            </a: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продолженное)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называет действие, которое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было начато до какого-либо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момента в прошлом и всё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ещё продолжалось в тот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момент</a:t>
            </a:r>
          </a:p>
          <a:p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3214577" y="980728"/>
            <a:ext cx="2714846" cy="584775"/>
          </a:xfrm>
          <a:prstGeom prst="rect">
            <a:avLst/>
          </a:prstGeom>
          <a:solidFill>
            <a:srgbClr val="85BD5B"/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EAE5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Употребление</a:t>
            </a:r>
            <a:endParaRPr lang="ru-RU" sz="3200" dirty="0">
              <a:solidFill>
                <a:srgbClr val="EAE5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5736" y="1988840"/>
            <a:ext cx="4752000" cy="374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for some time already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before (when)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came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subordinate clause of time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49215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2748328" y="980728"/>
            <a:ext cx="3647345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Указатели времени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96000" y="1988840"/>
            <a:ext cx="4752000" cy="374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с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вечера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уже в течение какого-то  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времени до того как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(когда) он пришёл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(придаточное предложение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времени)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78000" y="1700808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I /he/ she /it   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 been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endPara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you/ we/ they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80439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2301218" y="980728"/>
            <a:ext cx="4541564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Видовременные формы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78000" y="4677271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I / he/ she</a:t>
            </a:r>
          </a:p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                               been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you/ we/ they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78000" y="3188985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I / he/ she / it 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not  been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endPara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you/ we/they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2822" y="593710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567631" y="593710"/>
            <a:ext cx="0" cy="564360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856190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had been walking the dog for an 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hour when you called me.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rId2" action="ppaction://hlinksldjump" highlightClick="1"/>
          </p:cNvPr>
          <p:cNvSpPr/>
          <p:nvPr/>
        </p:nvSpPr>
        <p:spPr>
          <a:xfrm flipH="1">
            <a:off x="7977681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long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you been walking the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dog when I called you yesterday?  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47709" y="980728"/>
            <a:ext cx="1848583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48442" y="1844824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Я уже час гулял с собакой, когда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ты позвонил мне.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95736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I had not been walking the dog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for a minute when you called me.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95736" y="4653136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Как долго ты гулял с собакой,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когда я позвонил тебе вчера?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95736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  не погулял с собакой и минуты,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когда ты позвонил мне.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9" grpId="0" animBg="1"/>
      <p:bldP spid="49" grpId="1" animBg="1"/>
      <p:bldP spid="52" grpId="0" animBg="1"/>
      <p:bldP spid="5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5736" y="2013272"/>
            <a:ext cx="4752000" cy="3636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Глагол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в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Simple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(Настоящее простое)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называет регулярное,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привычное действие или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факт в настоящем</a:t>
            </a:r>
          </a:p>
          <a:p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214577" y="980728"/>
            <a:ext cx="2714846" cy="584775"/>
          </a:xfrm>
          <a:prstGeom prst="rect">
            <a:avLst/>
          </a:prstGeom>
          <a:solidFill>
            <a:srgbClr val="85BD5B"/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EAE5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Употребление</a:t>
            </a:r>
            <a:endParaRPr lang="ru-RU" sz="3200" dirty="0">
              <a:solidFill>
                <a:srgbClr val="EAE5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6838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711647" y="642918"/>
            <a:ext cx="0" cy="564360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755576" y="8367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Прямоугольник 47">
            <a:hlinkClick r:id="rId2" action="ppaction://hlinksldjump"/>
          </p:cNvPr>
          <p:cNvSpPr/>
          <p:nvPr/>
        </p:nvSpPr>
        <p:spPr>
          <a:xfrm>
            <a:off x="5796136" y="2949007"/>
            <a:ext cx="2124000" cy="914400"/>
          </a:xfrm>
          <a:prstGeom prst="rect">
            <a:avLst/>
          </a:prstGeom>
          <a:solidFill>
            <a:srgbClr val="70AA4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Прямоугольник 61">
            <a:hlinkClick r:id="rId3" action="ppaction://hlinksldjump"/>
          </p:cNvPr>
          <p:cNvSpPr/>
          <p:nvPr/>
        </p:nvSpPr>
        <p:spPr>
          <a:xfrm>
            <a:off x="5796136" y="1890591"/>
            <a:ext cx="2124000" cy="914400"/>
          </a:xfrm>
          <a:prstGeom prst="rect">
            <a:avLst/>
          </a:prstGeom>
          <a:solidFill>
            <a:srgbClr val="70AA4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 Continuous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Прямоугольник 62">
            <a:hlinkClick r:id="rId4" action="ppaction://hlinksldjump"/>
          </p:cNvPr>
          <p:cNvSpPr/>
          <p:nvPr/>
        </p:nvSpPr>
        <p:spPr>
          <a:xfrm>
            <a:off x="5796136" y="836893"/>
            <a:ext cx="2124000" cy="914400"/>
          </a:xfrm>
          <a:prstGeom prst="rect">
            <a:avLst/>
          </a:prstGeom>
          <a:solidFill>
            <a:srgbClr val="70AA4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Прямоугольник 63">
            <a:hlinkClick r:id="rId5" action="ppaction://hlinksldjump"/>
          </p:cNvPr>
          <p:cNvSpPr/>
          <p:nvPr/>
        </p:nvSpPr>
        <p:spPr>
          <a:xfrm>
            <a:off x="5796136" y="4026768"/>
            <a:ext cx="2124000" cy="914400"/>
          </a:xfrm>
          <a:prstGeom prst="rect">
            <a:avLst/>
          </a:prstGeom>
          <a:solidFill>
            <a:srgbClr val="70AA4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Perfect Continuous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Прямоугольник 64">
            <a:hlinkClick r:id="rId6" action="ppaction://hlinksldjump"/>
          </p:cNvPr>
          <p:cNvSpPr/>
          <p:nvPr/>
        </p:nvSpPr>
        <p:spPr>
          <a:xfrm>
            <a:off x="2267744" y="5265280"/>
            <a:ext cx="4608512" cy="684000"/>
          </a:xfrm>
          <a:prstGeom prst="rect">
            <a:avLst/>
          </a:prstGeom>
          <a:solidFill>
            <a:srgbClr val="70AA4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nline Grammar Exercises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Прямоугольник 67">
            <a:hlinkClick r:id="rId7" action="ppaction://hlinksldjump"/>
          </p:cNvPr>
          <p:cNvSpPr/>
          <p:nvPr/>
        </p:nvSpPr>
        <p:spPr>
          <a:xfrm>
            <a:off x="1187624" y="836712"/>
            <a:ext cx="2124000" cy="914400"/>
          </a:xfrm>
          <a:prstGeom prst="rect">
            <a:avLst/>
          </a:prstGeom>
          <a:solidFill>
            <a:srgbClr val="70AA4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Simple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Прямоугольник 68">
            <a:hlinkClick r:id="rId8" action="ppaction://hlinksldjump"/>
          </p:cNvPr>
          <p:cNvSpPr/>
          <p:nvPr/>
        </p:nvSpPr>
        <p:spPr>
          <a:xfrm>
            <a:off x="3491880" y="836712"/>
            <a:ext cx="2124000" cy="914400"/>
          </a:xfrm>
          <a:prstGeom prst="rect">
            <a:avLst/>
          </a:prstGeom>
          <a:solidFill>
            <a:srgbClr val="70AA4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Simple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Прямоугольник 70">
            <a:hlinkClick r:id="rId9" action="ppaction://hlinksldjump"/>
          </p:cNvPr>
          <p:cNvSpPr/>
          <p:nvPr/>
        </p:nvSpPr>
        <p:spPr>
          <a:xfrm>
            <a:off x="3492104" y="1892769"/>
            <a:ext cx="2124000" cy="914400"/>
          </a:xfrm>
          <a:prstGeom prst="rect">
            <a:avLst/>
          </a:prstGeom>
          <a:solidFill>
            <a:srgbClr val="70AA4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 Continuous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Прямоугольник 71">
            <a:hlinkClick r:id="rId10" action="ppaction://hlinksldjump"/>
          </p:cNvPr>
          <p:cNvSpPr/>
          <p:nvPr/>
        </p:nvSpPr>
        <p:spPr>
          <a:xfrm>
            <a:off x="3491923" y="2946467"/>
            <a:ext cx="2124000" cy="914400"/>
          </a:xfrm>
          <a:prstGeom prst="rect">
            <a:avLst/>
          </a:prstGeom>
          <a:solidFill>
            <a:srgbClr val="70AA4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Прямоугольник 72">
            <a:hlinkClick r:id="rId11" action="ppaction://hlinksldjump"/>
          </p:cNvPr>
          <p:cNvSpPr/>
          <p:nvPr/>
        </p:nvSpPr>
        <p:spPr>
          <a:xfrm>
            <a:off x="3491880" y="4029127"/>
            <a:ext cx="2124000" cy="914400"/>
          </a:xfrm>
          <a:prstGeom prst="rect">
            <a:avLst/>
          </a:prstGeom>
          <a:solidFill>
            <a:srgbClr val="70AA4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Perfect Continuous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Прямоугольник 73">
            <a:hlinkClick r:id="rId12" action="ppaction://hlinksldjump"/>
          </p:cNvPr>
          <p:cNvSpPr/>
          <p:nvPr/>
        </p:nvSpPr>
        <p:spPr>
          <a:xfrm>
            <a:off x="1187624" y="1892769"/>
            <a:ext cx="2124000" cy="914400"/>
          </a:xfrm>
          <a:prstGeom prst="rect">
            <a:avLst/>
          </a:prstGeom>
          <a:solidFill>
            <a:srgbClr val="70AA4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Continuous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Прямоугольник 74">
            <a:hlinkClick r:id="rId13" action="ppaction://hlinksldjump"/>
          </p:cNvPr>
          <p:cNvSpPr/>
          <p:nvPr/>
        </p:nvSpPr>
        <p:spPr>
          <a:xfrm>
            <a:off x="1187624" y="2949007"/>
            <a:ext cx="2124000" cy="914400"/>
          </a:xfrm>
          <a:prstGeom prst="rect">
            <a:avLst/>
          </a:prstGeom>
          <a:solidFill>
            <a:srgbClr val="70AA4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Прямоугольник 75">
            <a:hlinkClick r:id="rId14" action="ppaction://hlinksldjump"/>
          </p:cNvPr>
          <p:cNvSpPr/>
          <p:nvPr/>
        </p:nvSpPr>
        <p:spPr>
          <a:xfrm>
            <a:off x="1187624" y="4028946"/>
            <a:ext cx="2124000" cy="914400"/>
          </a:xfrm>
          <a:prstGeom prst="rect">
            <a:avLst/>
          </a:prstGeom>
          <a:solidFill>
            <a:srgbClr val="70AA4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Continuous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Управляющая кнопка: сведения 39">
            <a:hlinkClick r:id="rId15" action="ppaction://hlinksldjump" highlightClick="1"/>
          </p:cNvPr>
          <p:cNvSpPr/>
          <p:nvPr/>
        </p:nvSpPr>
        <p:spPr>
          <a:xfrm>
            <a:off x="8295151" y="5589240"/>
            <a:ext cx="324000" cy="324000"/>
          </a:xfrm>
          <a:prstGeom prst="actionButtonInformation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Управляющая кнопка: настраиваемая 40">
            <a:hlinkClick r:id="" action="ppaction://hlinkshowjump?jump=endshow" highlightClick="1"/>
          </p:cNvPr>
          <p:cNvSpPr/>
          <p:nvPr/>
        </p:nvSpPr>
        <p:spPr>
          <a:xfrm>
            <a:off x="7956376" y="5589240"/>
            <a:ext cx="324000" cy="324000"/>
          </a:xfrm>
          <a:prstGeom prst="actionButtonBlank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3639428"/>
      </p:ext>
    </p:extLst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5736" y="1845272"/>
            <a:ext cx="4752000" cy="4032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every day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every year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usually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on Sundays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often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seldom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as a rule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2748328" y="980728"/>
            <a:ext cx="3647345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Указатели времени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96000" y="1842690"/>
            <a:ext cx="4752000" cy="4032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день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год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обычно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воскресеньям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часто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редко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правило</a:t>
            </a:r>
          </a:p>
          <a:p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78000" y="1772816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/you/we/they  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01218" y="980728"/>
            <a:ext cx="4541564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Видовременные формы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78000" y="2479540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he/she/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691680" y="2132856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+</a:t>
            </a:r>
            <a:endParaRPr lang="ru-RU" sz="3600" dirty="0"/>
          </a:p>
        </p:txBody>
      </p:sp>
      <p:sp>
        <p:nvSpPr>
          <p:cNvPr id="47" name="TextBox 46"/>
          <p:cNvSpPr txBox="1"/>
          <p:nvPr/>
        </p:nvSpPr>
        <p:spPr>
          <a:xfrm>
            <a:off x="2178000" y="3188913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/you/we/they 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endParaRPr lang="en-US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78000" y="3885111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he/she/it 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91680" y="3573016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-</a:t>
            </a:r>
            <a:endParaRPr lang="ru-RU" sz="36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2178000" y="4603708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 /you/we/they  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?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78000" y="5348574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Does 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/she/it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?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91680" y="5109428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?</a:t>
            </a:r>
            <a:endParaRPr lang="ru-RU" sz="3600" b="1" dirty="0"/>
          </a:p>
        </p:txBody>
      </p: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2822" y="593710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567631" y="593710"/>
            <a:ext cx="0" cy="564360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880904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I walk my dog every day.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rId2" action="ppaction://hlinksldjump" highlightClick="1"/>
          </p:cNvPr>
          <p:cNvSpPr/>
          <p:nvPr/>
        </p:nvSpPr>
        <p:spPr>
          <a:xfrm flipH="1"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Do you walk the dog in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the morning?  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47709" y="980728"/>
            <a:ext cx="1848583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48442" y="1869538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гуляю с собакой каждый 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день.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95736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 do not walk the dog on Saturdays,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my sister walks it.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95736" y="4653136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 гуляешь с собакой утром?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95736" y="3356992"/>
            <a:ext cx="4788000" cy="991731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не гуляю с собакой по субботам,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с ней гуляет моя сестра.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9" grpId="0" animBg="1"/>
      <p:bldP spid="49" grpId="1" animBg="1"/>
      <p:bldP spid="52" grpId="0" animBg="1"/>
      <p:bldP spid="52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5736" y="2097208"/>
            <a:ext cx="4752000" cy="3636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Глагол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Continuous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(Настоящее продолженное)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называет действие, которое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выполняется сейчас в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настоящий момент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</a:p>
          <a:p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214577" y="980728"/>
            <a:ext cx="2714846" cy="584775"/>
          </a:xfrm>
          <a:prstGeom prst="rect">
            <a:avLst/>
          </a:prstGeom>
          <a:solidFill>
            <a:srgbClr val="85BD5B"/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EAE5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Употребление</a:t>
            </a:r>
            <a:endParaRPr lang="ru-RU" sz="3200" dirty="0">
              <a:solidFill>
                <a:srgbClr val="EAE5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6000" y="2348880"/>
            <a:ext cx="4752000" cy="2681347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now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 now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this moment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2748328" y="980728"/>
            <a:ext cx="3647345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Указатели времени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96000" y="2348880"/>
            <a:ext cx="4752000" cy="2681347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сейчас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 сейчас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этот момент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700808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I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he/ she /it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endPara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you/ we/ they  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01218" y="980728"/>
            <a:ext cx="4541564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Видовременные формы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71492" y="3165031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I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he/ she /it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             not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endPara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you/ we/ they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</a:t>
            </a:r>
          </a:p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Is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he/ she /it                   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you/ we/ they 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2822" y="593710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567631" y="593710"/>
            <a:ext cx="0" cy="564360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880904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I am walking my dog now.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rId2" action="ppaction://hlinksldjump" highlightClick="1"/>
          </p:cNvPr>
          <p:cNvSpPr/>
          <p:nvPr/>
        </p:nvSpPr>
        <p:spPr>
          <a:xfrm flipH="1"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Are you walking the dog now?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47709" y="980728"/>
            <a:ext cx="1848583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48442" y="1869538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сейчас гуляю с собакой.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95736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I am not walking the dog now. 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95736" y="4653136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</a:t>
            </a:r>
            <a:r>
              <a:rPr lang="ru-RU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ейчас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гуляешь с собакой ?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95736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Я сейчас не гуляю с собакой.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9" grpId="0" animBg="1"/>
      <p:bldP spid="49" grpId="1" animBg="1"/>
      <p:bldP spid="52" grpId="0" animBg="1"/>
      <p:bldP spid="52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6000" y="1953280"/>
            <a:ext cx="4752000" cy="3996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Глагол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Perfect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(Настоящее завершённое)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называет действие, которое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было выполнено в прошлом или завершилось к 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настоящему моменту речи,   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важно сообщить о результате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</a:p>
          <a:p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214577" y="980728"/>
            <a:ext cx="2714846" cy="584775"/>
          </a:xfrm>
          <a:prstGeom prst="rect">
            <a:avLst/>
          </a:prstGeom>
          <a:solidFill>
            <a:srgbClr val="85BD5B"/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EAE5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Употребление</a:t>
            </a:r>
            <a:endParaRPr lang="ru-RU" sz="3200" dirty="0">
              <a:solidFill>
                <a:srgbClr val="EAE5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6000" y="1809264"/>
            <a:ext cx="4752000" cy="3636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today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this month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year)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already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never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yet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recently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4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2748328" y="980728"/>
            <a:ext cx="3647345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Указатели времени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95736" y="1772816"/>
            <a:ext cx="4752000" cy="3636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сегодня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этом месяце (году)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уже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никогда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ещё не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недавно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78000" y="1772816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/she/ it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01218" y="980728"/>
            <a:ext cx="4541564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Видовременные формы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78000" y="2444842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I/ you/ we/ they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691680" y="2132856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+</a:t>
            </a:r>
            <a:endParaRPr lang="ru-RU" sz="3600" dirty="0"/>
          </a:p>
        </p:txBody>
      </p:sp>
      <p:sp>
        <p:nvSpPr>
          <p:cNvPr id="47" name="TextBox 46"/>
          <p:cNvSpPr txBox="1"/>
          <p:nvPr/>
        </p:nvSpPr>
        <p:spPr>
          <a:xfrm>
            <a:off x="2178000" y="3139485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/she /it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not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endParaRPr lang="en-US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78000" y="3885111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I/ you/ we/ they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not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91680" y="3573016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-</a:t>
            </a:r>
            <a:endParaRPr lang="ru-RU" sz="36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2178000" y="4578994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/she/ it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?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78000" y="5299146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I/ you/ we/ they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91680" y="5109428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?</a:t>
            </a:r>
            <a:endParaRPr lang="ru-RU" sz="3600" dirty="0"/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4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6000" y="1988840"/>
            <a:ext cx="4752000" cy="3636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Глагол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в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Simple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(Прошедшее простое)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называет простое действие,  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которое было выполнено в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прошлом, факт в прошлом</a:t>
            </a:r>
          </a:p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3214577" y="980728"/>
            <a:ext cx="2714846" cy="584775"/>
          </a:xfrm>
          <a:prstGeom prst="rect">
            <a:avLst/>
          </a:prstGeom>
          <a:solidFill>
            <a:srgbClr val="85BD5B"/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Употребление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2822" y="593710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567631" y="593710"/>
            <a:ext cx="0" cy="564360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880904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I have walked my dog .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rId2" action="ppaction://hlinksldjump" highlightClick="1"/>
          </p:cNvPr>
          <p:cNvSpPr/>
          <p:nvPr/>
        </p:nvSpPr>
        <p:spPr>
          <a:xfrm flipH="1"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Have you already walked the dog?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47709" y="980728"/>
            <a:ext cx="1848583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46308" y="1869538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уже погулял с собакой.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95736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I have not walked the dog.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95736" y="4653136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 уже погулял с собакой ?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95736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Я ещё не погулял с собакой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9" grpId="0" animBg="1"/>
      <p:bldP spid="49" grpId="1" animBg="1"/>
      <p:bldP spid="52" grpId="0" animBg="1"/>
      <p:bldP spid="52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6000" y="1953239"/>
            <a:ext cx="4752000" cy="3672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Глагол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Perfect Continuous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(Настоящее завершённое</a:t>
            </a: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продолженное)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называет действие, которое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было начато до настоящего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момента и всё ещё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продолжается сейчас</a:t>
            </a:r>
          </a:p>
          <a:p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37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3214577" y="980728"/>
            <a:ext cx="2714846" cy="584775"/>
          </a:xfrm>
          <a:prstGeom prst="rect">
            <a:avLst/>
          </a:prstGeom>
          <a:solidFill>
            <a:srgbClr val="85BD5B"/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EAE5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Употребление</a:t>
            </a:r>
            <a:endParaRPr lang="ru-RU" sz="3200" dirty="0">
              <a:solidFill>
                <a:srgbClr val="EAE5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6000" y="2276872"/>
            <a:ext cx="4752000" cy="2448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since then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an hour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already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for a long time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8550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2748328" y="980728"/>
            <a:ext cx="3647345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Указатели времени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96000" y="2252158"/>
            <a:ext cx="4752000" cy="2448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того времени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уже в течение часа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долгое время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78000" y="1700808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I /you/we/they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 been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01218" y="980728"/>
            <a:ext cx="4541564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Видовременные формы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78000" y="4528987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Have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/we/they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been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78000" y="2420960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he/she/it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 been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78000" y="3114843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/you/we/they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not been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195736" y="3834923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he /she /it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not been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71022" y="5225004"/>
            <a:ext cx="4788000" cy="61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Have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/we/they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been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958550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2822" y="593710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567631" y="593710"/>
            <a:ext cx="0" cy="564360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78651" y="1905618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I have been walking my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dog since 7 a.m.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rId2" action="ppaction://hlinksldjump" highlightClick="1"/>
          </p:cNvPr>
          <p:cNvSpPr/>
          <p:nvPr/>
        </p:nvSpPr>
        <p:spPr>
          <a:xfrm flipH="1"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Have you been walking the dog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since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a.m.?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47709" y="980728"/>
            <a:ext cx="1848583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78000" y="189425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уже гуляю с собакой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 7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утра.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95736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I have not been walking the dog        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since 8 a.m.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78000" y="4653136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Ты уже гуляешь с собакой с 8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утра?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95736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Я  не с 8  утра гуляю с собакой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9" grpId="0" animBg="1"/>
      <p:bldP spid="49" grpId="1" animBg="1"/>
      <p:bldP spid="52" grpId="0" animBg="1"/>
      <p:bldP spid="52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6000" y="2097192"/>
            <a:ext cx="4752000" cy="3384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70AA44"/>
            </a:solidFill>
          </a:ln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Глагол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во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Simple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(Будущее простое)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называет действие, которое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будет выполнено в будущем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</a:p>
          <a:p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214577" y="980728"/>
            <a:ext cx="2714846" cy="584775"/>
          </a:xfrm>
          <a:prstGeom prst="rect">
            <a:avLst/>
          </a:prstGeom>
          <a:solidFill>
            <a:srgbClr val="85BD5B"/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EAE5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Употребление</a:t>
            </a:r>
            <a:endParaRPr lang="ru-RU" sz="3200" dirty="0">
              <a:solidFill>
                <a:srgbClr val="EAE5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6000" y="2169200"/>
            <a:ext cx="4752000" cy="2592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tomorrow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next week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soon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Sunday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2748328" y="980728"/>
            <a:ext cx="3647345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Указатели времени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96000" y="2180150"/>
            <a:ext cx="4752000" cy="2736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завтра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следующей неделе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скоро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воскресенье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700808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I/  he/ she /it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you/ we/ they  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01218" y="980728"/>
            <a:ext cx="4541564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Видовременные формы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71492" y="3165031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I /he/ she /it</a:t>
            </a:r>
          </a:p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will not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you/ we/ they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I/ he/ she /it</a:t>
            </a:r>
          </a:p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Will                                        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you/ we/ they 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2822" y="593710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567631" y="593710"/>
            <a:ext cx="0" cy="564360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880904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I will walk the dog tomorrow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morning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rId2" action="ppaction://hlinksldjump" highlightClick="1"/>
          </p:cNvPr>
          <p:cNvSpPr/>
          <p:nvPr/>
        </p:nvSpPr>
        <p:spPr>
          <a:xfrm flipH="1"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Will you walk the dog tomorrow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morning?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47709" y="980728"/>
            <a:ext cx="1848583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53286" y="1869538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погуляю с собакой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завтра утром.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95736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I will not walk the dog tomorrow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morning.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207558" y="4653136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Ты погуляешь с собакой завтра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утром?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95736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Я не буду гулять с собакой завтра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утром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9" grpId="0" animBg="1"/>
      <p:bldP spid="49" grpId="1" animBg="1"/>
      <p:bldP spid="52" grpId="0" animBg="1"/>
      <p:bldP spid="52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5736" y="2097224"/>
            <a:ext cx="4752000" cy="3636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70AA44"/>
            </a:solidFill>
          </a:ln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Глагол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Continuous 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(Будущее продолженное)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называет действие, которое будет длится в определённый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момент в будущем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</a:p>
          <a:p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214577" y="980728"/>
            <a:ext cx="2714846" cy="584775"/>
          </a:xfrm>
          <a:prstGeom prst="rect">
            <a:avLst/>
          </a:prstGeom>
          <a:solidFill>
            <a:srgbClr val="85BD5B"/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EAE5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Употребление</a:t>
            </a:r>
            <a:endParaRPr lang="ru-RU" sz="3200" dirty="0">
              <a:solidFill>
                <a:srgbClr val="EAE5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1980000" y="2001161"/>
            <a:ext cx="5184000" cy="313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yesterday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month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year)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time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week (month, year) ago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When....?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2748328" y="980728"/>
            <a:ext cx="3647345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Указатели времени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80000" y="2025192"/>
            <a:ext cx="5184000" cy="313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вчера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в прошлом месяце (году)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в прошлый раз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неделю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месяц, год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тому назад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Когда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....?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6000" y="2349160"/>
            <a:ext cx="4752000" cy="2520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tomorrow at 5 o’clock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tomorrow at this time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time next Monday                    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2748328" y="980728"/>
            <a:ext cx="3647345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Указатели времени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96000" y="2348880"/>
            <a:ext cx="4752000" cy="2520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завтра в 5 часов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завтра в это время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это время в следующий 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понедельник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700808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I/  he/ she /it</a:t>
            </a:r>
          </a:p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will  be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endPara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you/ we/ they  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01218" y="980728"/>
            <a:ext cx="4541564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Видовременные формы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71492" y="3165031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I /he/ she /it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not be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endPara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you/ we/ they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I/ he/ she /it</a:t>
            </a:r>
          </a:p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Will                                  be 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you/ we/ they 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62717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2822" y="593710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567631" y="593710"/>
            <a:ext cx="0" cy="564360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880904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I will be walking the dog at 7 a.m.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tomorrow.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rId2" action="ppaction://hlinksldjump" highlightClick="1"/>
          </p:cNvPr>
          <p:cNvSpPr/>
          <p:nvPr/>
        </p:nvSpPr>
        <p:spPr>
          <a:xfrm flipH="1"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Will you be walking the dog at 8 </a:t>
            </a:r>
            <a:endParaRPr lang="ru-RU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a.m. tomorrow?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47709" y="980728"/>
            <a:ext cx="1848583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48442" y="1869538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Завтра в 7 утра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буду гулять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с собакой.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95736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I will not be walking the dog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at 8  a.m. tomorrow.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95736" y="4653136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Завтра в 8 утра ты будешь гулять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с собакой?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97870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не буду гулять с собакой завтра в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утра.</a:t>
            </a: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9" grpId="0" animBg="1"/>
      <p:bldP spid="49" grpId="1" animBg="1"/>
      <p:bldP spid="52" grpId="0" animBg="1"/>
      <p:bldP spid="52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5736" y="1916832"/>
            <a:ext cx="4752000" cy="3996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70AA44"/>
            </a:solidFill>
          </a:ln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Глагол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(Будущее завершённое)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называет действие,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которое будет  завершено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к определённому моменту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в будущем</a:t>
            </a:r>
          </a:p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</a:p>
          <a:p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41902" y="558924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214577" y="980728"/>
            <a:ext cx="2714846" cy="584775"/>
          </a:xfrm>
          <a:prstGeom prst="rect">
            <a:avLst/>
          </a:prstGeom>
          <a:solidFill>
            <a:srgbClr val="85BD5B"/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EAE5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Употребление</a:t>
            </a:r>
            <a:endParaRPr lang="ru-RU" sz="3200" dirty="0">
              <a:solidFill>
                <a:srgbClr val="EAE5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034000" y="2204864"/>
            <a:ext cx="5076000" cy="3195578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5 o’clock tomorrow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this time next Monday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soon as she comes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(subordinate clause of time)                    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748328" y="980728"/>
            <a:ext cx="3647345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Указатели времени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34000" y="2204864"/>
            <a:ext cx="5076000" cy="3204000"/>
          </a:xfrm>
          <a:prstGeom prst="foldedCorner">
            <a:avLst/>
          </a:prstGeom>
          <a:solidFill>
            <a:srgbClr val="F2EFF5"/>
          </a:solidFill>
          <a:ln>
            <a:solidFill>
              <a:srgbClr val="70AA44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завтра к 5 часам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этому времени в следующий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понедельник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только она придёт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придаточное времени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                  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Управляющая кнопка: далее 42">
            <a:hlinkClick r:id="" action="ppaction://hlinkshowjump?jump=nextslide" highlightClick="1"/>
          </p:cNvPr>
          <p:cNvSpPr/>
          <p:nvPr/>
        </p:nvSpPr>
        <p:spPr>
          <a:xfrm>
            <a:off x="7941902" y="558924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700808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I/  he/ she /it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 have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you/ we/ they  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01218" y="980728"/>
            <a:ext cx="4541564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Видовременные формы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71492" y="3165031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I /he/ she /it</a:t>
            </a:r>
          </a:p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will not have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you/ we/ they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I/ he/ she /it</a:t>
            </a:r>
          </a:p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Will                                  have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you/ we/ they 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41902" y="558924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2822" y="593710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567631" y="593710"/>
            <a:ext cx="0" cy="564360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880904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 have walked the dog by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9 o’clock tomorrow morning.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rId2" action="ppaction://hlinksldjump" highlightClick="1"/>
          </p:cNvPr>
          <p:cNvSpPr/>
          <p:nvPr/>
        </p:nvSpPr>
        <p:spPr>
          <a:xfrm flipH="1"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885541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Will you have walked the dog  by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8 o’clock tomorrow morning?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47709" y="980728"/>
            <a:ext cx="1848583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53286" y="1890080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уже погуляю с собакой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завтра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к 9 утра.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95736" y="3356992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I will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not walked the dog  by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8 o’clock tomorrow morning.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95736" y="4918588"/>
            <a:ext cx="4788000" cy="86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Ты уже погуляешь с собакой  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завтра к 8 утра?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78000" y="3356992"/>
            <a:ext cx="4788000" cy="991731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Я ещё не погуляю (не успею погулять) с собакой завтра к 8 утра.  </a:t>
            </a: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9" grpId="0" animBg="1"/>
      <p:bldP spid="49" grpId="1" animBg="1"/>
      <p:bldP spid="52" grpId="0" animBg="1"/>
      <p:bldP spid="52" grpId="1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1404000" y="1701296"/>
            <a:ext cx="6336000" cy="4428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70AA44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Глагол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во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 Continuous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(Будущее завершённое продолженное)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называет действие, которое будет     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начато до  определённого момента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в будущем и всё ещё будет 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продолжаться в тот момент. Глагол в   этом времени никогда не употребляется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в устной речи и очень редко - 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в письменной</a:t>
            </a:r>
          </a:p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</a:p>
          <a:p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Управляющая кнопка: назад 39">
            <a:hlinkClick r:id="rId2" action="ppaction://hlinksldjump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BackPrevio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214577" y="980728"/>
            <a:ext cx="2714846" cy="584775"/>
          </a:xfrm>
          <a:prstGeom prst="rect">
            <a:avLst/>
          </a:prstGeom>
          <a:solidFill>
            <a:srgbClr val="85BD5B"/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EAE5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Употребление</a:t>
            </a:r>
            <a:endParaRPr lang="ru-RU" sz="3200" dirty="0">
              <a:solidFill>
                <a:srgbClr val="EAE5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6838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711647" y="642918"/>
            <a:ext cx="0" cy="564360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732996" y="8367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Прямоугольник 47">
            <a:hlinkClick r:id="rId2"/>
          </p:cNvPr>
          <p:cNvSpPr/>
          <p:nvPr/>
        </p:nvSpPr>
        <p:spPr>
          <a:xfrm>
            <a:off x="5796136" y="3954760"/>
            <a:ext cx="2124000" cy="914400"/>
          </a:xfrm>
          <a:prstGeom prst="rect">
            <a:avLst/>
          </a:prstGeom>
          <a:solidFill>
            <a:schemeClr val="bg1"/>
          </a:solidFill>
          <a:ln>
            <a:solidFill>
              <a:srgbClr val="45682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</a:t>
            </a:r>
          </a:p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</a:t>
            </a:r>
            <a:endParaRPr lang="ru-RU" sz="2400" b="1" dirty="0">
              <a:solidFill>
                <a:srgbClr val="4568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Прямоугольник 61">
            <a:hlinkClick r:id="rId3"/>
          </p:cNvPr>
          <p:cNvSpPr/>
          <p:nvPr/>
        </p:nvSpPr>
        <p:spPr>
          <a:xfrm>
            <a:off x="5796136" y="2899354"/>
            <a:ext cx="2124000" cy="914400"/>
          </a:xfrm>
          <a:prstGeom prst="rect">
            <a:avLst/>
          </a:prstGeom>
          <a:solidFill>
            <a:schemeClr val="bg1"/>
          </a:solidFill>
          <a:ln>
            <a:solidFill>
              <a:srgbClr val="45682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 Continuous</a:t>
            </a:r>
            <a:endParaRPr lang="ru-RU" sz="2400" b="1" dirty="0">
              <a:solidFill>
                <a:srgbClr val="4568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Прямоугольник 62">
            <a:hlinkClick r:id="rId4"/>
          </p:cNvPr>
          <p:cNvSpPr/>
          <p:nvPr/>
        </p:nvSpPr>
        <p:spPr>
          <a:xfrm>
            <a:off x="5796136" y="1866528"/>
            <a:ext cx="2124000" cy="914400"/>
          </a:xfrm>
          <a:prstGeom prst="rect">
            <a:avLst/>
          </a:prstGeom>
          <a:solidFill>
            <a:schemeClr val="bg1"/>
          </a:solidFill>
          <a:ln>
            <a:solidFill>
              <a:srgbClr val="45682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</a:t>
            </a:r>
          </a:p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</a:t>
            </a:r>
            <a:endParaRPr lang="ru-RU" sz="2400" b="1" dirty="0">
              <a:solidFill>
                <a:srgbClr val="4568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Прямоугольник 67">
            <a:hlinkClick r:id="rId5"/>
          </p:cNvPr>
          <p:cNvSpPr/>
          <p:nvPr/>
        </p:nvSpPr>
        <p:spPr>
          <a:xfrm>
            <a:off x="1187624" y="1866528"/>
            <a:ext cx="2124000" cy="914400"/>
          </a:xfrm>
          <a:prstGeom prst="rect">
            <a:avLst/>
          </a:prstGeom>
          <a:solidFill>
            <a:schemeClr val="bg1"/>
          </a:solidFill>
          <a:ln>
            <a:solidFill>
              <a:srgbClr val="45682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Simple</a:t>
            </a:r>
            <a:endParaRPr lang="ru-RU" sz="2400" b="1" dirty="0">
              <a:solidFill>
                <a:srgbClr val="4568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Прямоугольник 68">
            <a:hlinkClick r:id="rId6"/>
          </p:cNvPr>
          <p:cNvSpPr/>
          <p:nvPr/>
        </p:nvSpPr>
        <p:spPr>
          <a:xfrm>
            <a:off x="3491880" y="1866528"/>
            <a:ext cx="2124000" cy="914400"/>
          </a:xfrm>
          <a:prstGeom prst="rect">
            <a:avLst/>
          </a:prstGeom>
          <a:solidFill>
            <a:schemeClr val="bg1"/>
          </a:solidFill>
          <a:ln>
            <a:solidFill>
              <a:srgbClr val="45682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Simple</a:t>
            </a:r>
            <a:endParaRPr lang="ru-RU" sz="2400" b="1" dirty="0">
              <a:solidFill>
                <a:srgbClr val="4568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Прямоугольник 70">
            <a:hlinkClick r:id="rId7"/>
          </p:cNvPr>
          <p:cNvSpPr/>
          <p:nvPr/>
        </p:nvSpPr>
        <p:spPr>
          <a:xfrm>
            <a:off x="3492104" y="2899354"/>
            <a:ext cx="2124000" cy="914400"/>
          </a:xfrm>
          <a:prstGeom prst="rect">
            <a:avLst/>
          </a:prstGeom>
          <a:solidFill>
            <a:schemeClr val="bg1"/>
          </a:solidFill>
          <a:ln>
            <a:solidFill>
              <a:srgbClr val="45682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 Continuous</a:t>
            </a:r>
            <a:endParaRPr lang="ru-RU" sz="2400" b="1" dirty="0">
              <a:solidFill>
                <a:srgbClr val="4568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Прямоугольник 71">
            <a:hlinkClick r:id="rId8"/>
          </p:cNvPr>
          <p:cNvSpPr/>
          <p:nvPr/>
        </p:nvSpPr>
        <p:spPr>
          <a:xfrm>
            <a:off x="3491923" y="3954760"/>
            <a:ext cx="2124000" cy="914400"/>
          </a:xfrm>
          <a:prstGeom prst="rect">
            <a:avLst/>
          </a:prstGeom>
          <a:solidFill>
            <a:schemeClr val="bg1"/>
          </a:solidFill>
          <a:ln>
            <a:solidFill>
              <a:srgbClr val="45682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</a:t>
            </a:r>
          </a:p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</a:t>
            </a:r>
            <a:endParaRPr lang="ru-RU" sz="2400" b="1" dirty="0">
              <a:solidFill>
                <a:srgbClr val="4568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Прямоугольник 72">
            <a:hlinkClick r:id="rId9"/>
          </p:cNvPr>
          <p:cNvSpPr/>
          <p:nvPr/>
        </p:nvSpPr>
        <p:spPr>
          <a:xfrm>
            <a:off x="3480316" y="5034880"/>
            <a:ext cx="2124000" cy="914400"/>
          </a:xfrm>
          <a:prstGeom prst="rect">
            <a:avLst/>
          </a:prstGeom>
          <a:solidFill>
            <a:schemeClr val="bg1"/>
          </a:solidFill>
          <a:ln>
            <a:solidFill>
              <a:srgbClr val="45682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Perfect Continuous</a:t>
            </a:r>
            <a:endParaRPr lang="ru-RU" sz="2400" b="1" dirty="0">
              <a:solidFill>
                <a:srgbClr val="4568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Прямоугольник 73">
            <a:hlinkClick r:id="rId10"/>
          </p:cNvPr>
          <p:cNvSpPr/>
          <p:nvPr/>
        </p:nvSpPr>
        <p:spPr>
          <a:xfrm>
            <a:off x="1187624" y="2899354"/>
            <a:ext cx="2124000" cy="914400"/>
          </a:xfrm>
          <a:prstGeom prst="rect">
            <a:avLst/>
          </a:prstGeom>
          <a:solidFill>
            <a:schemeClr val="bg1"/>
          </a:solidFill>
          <a:ln>
            <a:solidFill>
              <a:srgbClr val="45682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Continuous</a:t>
            </a:r>
            <a:endParaRPr lang="ru-RU" sz="2400" b="1" dirty="0">
              <a:solidFill>
                <a:srgbClr val="4568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Прямоугольник 74">
            <a:hlinkClick r:id="rId11"/>
          </p:cNvPr>
          <p:cNvSpPr/>
          <p:nvPr/>
        </p:nvSpPr>
        <p:spPr>
          <a:xfrm>
            <a:off x="1187624" y="3954760"/>
            <a:ext cx="2124000" cy="914400"/>
          </a:xfrm>
          <a:prstGeom prst="rect">
            <a:avLst/>
          </a:prstGeom>
          <a:solidFill>
            <a:schemeClr val="bg1"/>
          </a:solidFill>
          <a:ln>
            <a:solidFill>
              <a:srgbClr val="45682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</a:t>
            </a:r>
          </a:p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</a:t>
            </a:r>
            <a:endParaRPr lang="ru-RU" sz="2400" b="1" dirty="0">
              <a:solidFill>
                <a:srgbClr val="4568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Прямоугольник 75">
            <a:hlinkClick r:id="rId12"/>
          </p:cNvPr>
          <p:cNvSpPr/>
          <p:nvPr/>
        </p:nvSpPr>
        <p:spPr>
          <a:xfrm>
            <a:off x="1185490" y="5013176"/>
            <a:ext cx="2124000" cy="914400"/>
          </a:xfrm>
          <a:prstGeom prst="rect">
            <a:avLst/>
          </a:prstGeom>
          <a:solidFill>
            <a:schemeClr val="bg1"/>
          </a:solidFill>
          <a:ln>
            <a:solidFill>
              <a:srgbClr val="45682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4568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Continuous</a:t>
            </a:r>
            <a:endParaRPr lang="ru-RU" sz="2400" b="1" dirty="0">
              <a:solidFill>
                <a:srgbClr val="4568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95749" y="980728"/>
            <a:ext cx="2427268" cy="584775"/>
          </a:xfrm>
          <a:prstGeom prst="rect">
            <a:avLst/>
          </a:prstGeom>
          <a:solidFill>
            <a:srgbClr val="70AA44"/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Упражнения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Прямоугольник 39">
            <a:hlinkClick r:id="rId13" action="ppaction://hlinksldjump"/>
          </p:cNvPr>
          <p:cNvSpPr/>
          <p:nvPr/>
        </p:nvSpPr>
        <p:spPr>
          <a:xfrm>
            <a:off x="5796136" y="5013176"/>
            <a:ext cx="2124000" cy="914400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3175">
                  <a:solidFill>
                    <a:srgbClr val="45682A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Perfect Continuous</a:t>
            </a:r>
            <a:endParaRPr lang="ru-RU" sz="2400" b="1" dirty="0">
              <a:ln w="3175">
                <a:solidFill>
                  <a:srgbClr val="45682A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назад 40">
            <a:hlinkClick r:id="rId14" action="ppaction://hlinksldjump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BackPrevio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http://www.englisch-hilfen.de/en/</a:t>
            </a:r>
            <a:endParaRPr lang="ru-RU" dirty="0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41277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1880911" y="980728"/>
            <a:ext cx="5382179" cy="584775"/>
          </a:xfrm>
          <a:prstGeom prst="rect">
            <a:avLst/>
          </a:prstGeom>
          <a:solidFill>
            <a:srgbClr val="70AA44"/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Комментарий к презентации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Управляющая кнопка: далее 38">
            <a:hlinkClick r:id="" action="ppaction://hlinkshowjump?jump=nextslide" highlightClick="1"/>
          </p:cNvPr>
          <p:cNvSpPr/>
          <p:nvPr/>
        </p:nvSpPr>
        <p:spPr>
          <a:xfrm>
            <a:off x="7941902" y="558924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8" name="Рисунок 47" descr="Рисунок1.jpg"/>
          <p:cNvPicPr>
            <a:picLocks noChangeAspect="1"/>
          </p:cNvPicPr>
          <p:nvPr/>
        </p:nvPicPr>
        <p:blipFill>
          <a:blip r:embed="rId2" cstate="email">
            <a:lum bright="-20000" contrast="40000"/>
          </a:blip>
          <a:srcRect t="15175"/>
          <a:stretch>
            <a:fillRect/>
          </a:stretch>
        </p:blipFill>
        <p:spPr>
          <a:xfrm>
            <a:off x="1331640" y="4005064"/>
            <a:ext cx="1680039" cy="1008000"/>
          </a:xfrm>
          <a:prstGeom prst="rect">
            <a:avLst/>
          </a:prstGeom>
        </p:spPr>
      </p:pic>
      <p:pic>
        <p:nvPicPr>
          <p:cNvPr id="49" name="Рисунок 48" descr="Рисунок1.jpg"/>
          <p:cNvPicPr>
            <a:picLocks noChangeAspect="1"/>
          </p:cNvPicPr>
          <p:nvPr/>
        </p:nvPicPr>
        <p:blipFill>
          <a:blip r:embed="rId3" cstate="email">
            <a:lum bright="-10000" contrast="20000"/>
          </a:blip>
          <a:srcRect/>
          <a:stretch>
            <a:fillRect/>
          </a:stretch>
        </p:blipFill>
        <p:spPr>
          <a:xfrm>
            <a:off x="1331640" y="2780928"/>
            <a:ext cx="1685759" cy="1008112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1835696" y="1772816"/>
            <a:ext cx="27211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 к следующему слайду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902043" y="2204864"/>
            <a:ext cx="2957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возврат к слайду-меню 2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652120" y="2204864"/>
            <a:ext cx="1640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информация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436096" y="1782174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завершение показа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31840" y="2780928"/>
            <a:ext cx="46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Щёлкнуть по зелёному прямоугольнику для перехода к соответствующему разделу презентации 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131840" y="4005064"/>
            <a:ext cx="46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Щёлкнуть по белому прямоугольнику для перехода к соответствующему интерактивному тесту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440352" y="5085184"/>
            <a:ext cx="630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Для вывода перевода текста с указателями времени и примерами - щёлкнуть по тексту на английском языке, чтобы убрать перевод - щёлкнуть по нему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58" name="Рисунок 57" descr="Рисунок1.jpg"/>
          <p:cNvPicPr>
            <a:picLocks noChangeAspect="1"/>
          </p:cNvPicPr>
          <p:nvPr/>
        </p:nvPicPr>
        <p:blipFill>
          <a:blip r:embed="rId4" cstate="print">
            <a:lum bright="-10000" contrast="10000"/>
          </a:blip>
          <a:stretch>
            <a:fillRect/>
          </a:stretch>
        </p:blipFill>
        <p:spPr>
          <a:xfrm>
            <a:off x="1403648" y="1844824"/>
            <a:ext cx="303908" cy="324000"/>
          </a:xfrm>
          <a:prstGeom prst="rect">
            <a:avLst/>
          </a:prstGeom>
        </p:spPr>
      </p:pic>
      <p:pic>
        <p:nvPicPr>
          <p:cNvPr id="59" name="Рисунок 58" descr="Рисунок2.jpg"/>
          <p:cNvPicPr>
            <a:picLocks noChangeAspect="1"/>
          </p:cNvPicPr>
          <p:nvPr/>
        </p:nvPicPr>
        <p:blipFill>
          <a:blip r:embed="rId5" cstate="print">
            <a:lum bright="-10000" contrast="10000"/>
          </a:blip>
          <a:stretch>
            <a:fillRect/>
          </a:stretch>
        </p:blipFill>
        <p:spPr>
          <a:xfrm>
            <a:off x="1381068" y="2276872"/>
            <a:ext cx="316097" cy="324000"/>
          </a:xfrm>
          <a:prstGeom prst="rect">
            <a:avLst/>
          </a:prstGeom>
        </p:spPr>
      </p:pic>
      <p:pic>
        <p:nvPicPr>
          <p:cNvPr id="60" name="Рисунок 59" descr="Рисунок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76055" y="2276872"/>
            <a:ext cx="357026" cy="360000"/>
          </a:xfrm>
          <a:prstGeom prst="rect">
            <a:avLst/>
          </a:prstGeom>
        </p:spPr>
      </p:pic>
      <p:pic>
        <p:nvPicPr>
          <p:cNvPr id="61" name="Рисунок 60" descr="Рисунок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76056" y="1844824"/>
            <a:ext cx="330893" cy="324000"/>
          </a:xfrm>
          <a:prstGeom prst="rect">
            <a:avLst/>
          </a:prstGeom>
        </p:spPr>
      </p:pic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628800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I /you/we/they</a:t>
            </a:r>
          </a:p>
          <a:p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he/ she /it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01218" y="980728"/>
            <a:ext cx="4541564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Видовременные формы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60264" y="3140968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I /you/we/they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he/ she /it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I /you/we/they</a:t>
            </a:r>
          </a:p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Did                                           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he/ she /it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95637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http://www.englisch-hilfen.de/en/</a:t>
            </a:r>
            <a:endParaRPr lang="ru-RU" dirty="0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41277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Управляющая кнопка: назад 39">
            <a:hlinkClick r:id="rId2" action="ppaction://hlinksldjump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BackPrevio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2302885" y="980728"/>
            <a:ext cx="4538230" cy="584775"/>
          </a:xfrm>
          <a:prstGeom prst="rect">
            <a:avLst/>
          </a:prstGeom>
          <a:solidFill>
            <a:srgbClr val="70AA44"/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 информации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40000" y="2564904"/>
            <a:ext cx="4464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u="sng" dirty="0" smtClean="0">
                <a:hlinkClick r:id="rId3"/>
              </a:rPr>
              <a:t>http://www.englisch-hilfen.de</a:t>
            </a:r>
            <a:r>
              <a:rPr lang="ru-RU" sz="2800" dirty="0" smtClean="0"/>
              <a:t>   </a:t>
            </a:r>
            <a:endParaRPr lang="ru-RU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2808000" y="3573016"/>
            <a:ext cx="385445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2800" u="sng" dirty="0" smtClean="0">
                <a:hlinkClick r:id="rId4"/>
              </a:rPr>
              <a:t>http://first-english.org</a:t>
            </a:r>
            <a:r>
              <a:rPr lang="ru-RU" sz="2800" dirty="0" smtClean="0"/>
              <a:t>    </a:t>
            </a:r>
          </a:p>
          <a:p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327579" y="4653136"/>
            <a:ext cx="483670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 фон из коллекции </a:t>
            </a:r>
            <a:r>
              <a:rPr lang="en-US" sz="2800" dirty="0" smtClean="0">
                <a:solidFill>
                  <a:srgbClr val="002060"/>
                </a:solidFill>
              </a:rPr>
              <a:t>Microsoft</a:t>
            </a:r>
            <a:r>
              <a:rPr lang="ru-RU" sz="2800" dirty="0" smtClean="0">
                <a:solidFill>
                  <a:srgbClr val="002060"/>
                </a:solidFill>
              </a:rPr>
              <a:t>    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2822" y="593710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567631" y="593710"/>
            <a:ext cx="0" cy="564360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880904"/>
            <a:ext cx="4788000" cy="68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I walked the dog yesterday.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rId2" action="ppaction://hlinksldjump" highlightClick="1"/>
          </p:cNvPr>
          <p:cNvSpPr/>
          <p:nvPr/>
        </p:nvSpPr>
        <p:spPr>
          <a:xfrm flipH="1"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71492" y="3393072"/>
            <a:ext cx="4788000" cy="68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I did not do my homework.                     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550962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you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 the dog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yesterday?  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47709" y="980728"/>
            <a:ext cx="1848583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60264" y="1867404"/>
            <a:ext cx="4788000" cy="68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Я погулял с собакой вчера.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60264" y="3393072"/>
            <a:ext cx="4788000" cy="68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did not walk the dog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yesterday.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78000" y="4653136"/>
            <a:ext cx="4788000" cy="68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Ты гулял с собакой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вчера?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78000" y="3381055"/>
            <a:ext cx="4788000" cy="68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не гулял с собакой вчера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9" grpId="0" animBg="1"/>
      <p:bldP spid="49" grpId="1" animBg="1"/>
      <p:bldP spid="52" grpId="0" animBg="1"/>
      <p:bldP spid="5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6000" y="1917248"/>
            <a:ext cx="4752000" cy="3960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Глагол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в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Continuous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(Прошедшее продолженное)</a:t>
            </a: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называет действие, которое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выполнялось в какой-либо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определённый момент 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в прошлом</a:t>
            </a:r>
          </a:p>
          <a:p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3214577" y="980728"/>
            <a:ext cx="2714846" cy="584775"/>
          </a:xfrm>
          <a:prstGeom prst="rect">
            <a:avLst/>
          </a:prstGeom>
          <a:solidFill>
            <a:srgbClr val="85BD5B"/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Употребление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96000" y="2133184"/>
            <a:ext cx="4752000" cy="295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 5 o’clock yesterday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this time yesterday</a:t>
            </a: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mum came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subordinate clause of time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2748328" y="980728"/>
            <a:ext cx="3647345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Указатели времени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96000" y="2133184"/>
            <a:ext cx="4752000" cy="2952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в 5 часов вчера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в это время вчера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когда пришла мама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(придаточное времени)</a:t>
            </a:r>
          </a:p>
          <a:p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39552" y="1235512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153937" y="1700808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I /he/ she /it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endPara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you/ we/ they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01218" y="980728"/>
            <a:ext cx="4541564" cy="584775"/>
          </a:xfrm>
          <a:prstGeom prst="rect">
            <a:avLst/>
          </a:prstGeom>
          <a:solidFill>
            <a:srgbClr val="85BD5B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2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Видовременные формы</a:t>
            </a:r>
            <a:endParaRPr lang="ru-RU" sz="3200" dirty="0">
              <a:solidFill>
                <a:srgbClr val="F2EFF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619672" y="191683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19672" y="335699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19672" y="4797152"/>
            <a:ext cx="360040" cy="360040"/>
          </a:xfrm>
          <a:prstGeom prst="ellipse">
            <a:avLst/>
          </a:prstGeom>
          <a:solidFill>
            <a:srgbClr val="85BD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71492" y="3165031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I / he/ she /it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</a:t>
            </a: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endPara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you/ we/ 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5736" y="4652955"/>
            <a:ext cx="4788000" cy="1404000"/>
          </a:xfrm>
          <a:prstGeom prst="foldedCorner">
            <a:avLst/>
          </a:prstGeom>
          <a:solidFill>
            <a:srgbClr val="F2EFF5"/>
          </a:solidFill>
          <a:ln>
            <a:solidFill>
              <a:srgbClr val="85BD5B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Was 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Is he/ she /it</a:t>
            </a:r>
          </a:p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en-US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                           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you/ we/ they 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956416" y="5589280"/>
            <a:ext cx="360000" cy="36000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77bad838aa5ad2e1b2d7b7d15274733fbc4afb"/>
</p:tagLst>
</file>

<file path=ppt/theme/theme1.xml><?xml version="1.0" encoding="utf-8"?>
<a:theme xmlns:a="http://schemas.openxmlformats.org/drawingml/2006/main" name="CSC(5)">
  <a:themeElements>
    <a:clrScheme name="Другая 1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060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64B8D27-7D05-41AF-9DD0-25F79AF3F4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CSC(5)</Template>
  <TotalTime>2509</TotalTime>
  <Words>2432</Words>
  <Application>Microsoft Office PowerPoint</Application>
  <PresentationFormat>Экран (4:3)</PresentationFormat>
  <Paragraphs>652</Paragraphs>
  <Slides>50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1" baseType="lpstr">
      <vt:lpstr>CSC(5)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135</dc:creator>
  <cp:lastModifiedBy>User</cp:lastModifiedBy>
  <cp:revision>90</cp:revision>
  <dcterms:created xsi:type="dcterms:W3CDTF">2014-12-09T20:55:55Z</dcterms:created>
  <dcterms:modified xsi:type="dcterms:W3CDTF">2025-01-27T07:49:34Z</dcterms:modified>
  <cp:category>Книга</cp:category>
  <cp:contentStatus>Шаблон</cp:contentStatus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TC300097569990</vt:lpwstr>
  </property>
</Properties>
</file>