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97" r:id="rId3"/>
    <p:sldId id="261" r:id="rId4"/>
    <p:sldId id="295" r:id="rId5"/>
    <p:sldId id="296" r:id="rId6"/>
    <p:sldId id="300" r:id="rId7"/>
    <p:sldId id="264" r:id="rId8"/>
    <p:sldId id="292" r:id="rId9"/>
    <p:sldId id="262" r:id="rId10"/>
    <p:sldId id="293" r:id="rId11"/>
    <p:sldId id="265" r:id="rId12"/>
    <p:sldId id="294" r:id="rId13"/>
    <p:sldId id="266" r:id="rId14"/>
    <p:sldId id="298" r:id="rId15"/>
    <p:sldId id="267" r:id="rId16"/>
    <p:sldId id="301" r:id="rId17"/>
    <p:sldId id="268" r:id="rId18"/>
    <p:sldId id="302" r:id="rId19"/>
    <p:sldId id="303" r:id="rId20"/>
    <p:sldId id="269" r:id="rId21"/>
    <p:sldId id="304" r:id="rId22"/>
    <p:sldId id="270" r:id="rId23"/>
    <p:sldId id="271" r:id="rId24"/>
    <p:sldId id="305" r:id="rId25"/>
    <p:sldId id="272" r:id="rId26"/>
    <p:sldId id="273" r:id="rId27"/>
    <p:sldId id="306" r:id="rId28"/>
    <p:sldId id="274" r:id="rId29"/>
    <p:sldId id="291" r:id="rId30"/>
    <p:sldId id="275" r:id="rId31"/>
    <p:sldId id="289" r:id="rId32"/>
    <p:sldId id="276" r:id="rId33"/>
    <p:sldId id="277" r:id="rId34"/>
    <p:sldId id="307" r:id="rId35"/>
    <p:sldId id="278" r:id="rId36"/>
    <p:sldId id="308" r:id="rId37"/>
    <p:sldId id="279" r:id="rId38"/>
    <p:sldId id="309" r:id="rId39"/>
    <p:sldId id="280" r:id="rId40"/>
    <p:sldId id="281" r:id="rId41"/>
    <p:sldId id="310" r:id="rId42"/>
    <p:sldId id="282" r:id="rId43"/>
    <p:sldId id="290" r:id="rId44"/>
    <p:sldId id="286" r:id="rId45"/>
    <p:sldId id="299" r:id="rId4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CCEFB-5578-4678-B093-988E566084D2}" type="datetimeFigureOut">
              <a:rPr lang="ru-RU" smtClean="0"/>
              <a:pPr/>
              <a:t>14.12.2024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E9393D3-C37C-428C-8A0E-267A03BD7B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2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CCEFB-5578-4678-B093-988E566084D2}" type="datetimeFigureOut">
              <a:rPr lang="ru-RU" smtClean="0"/>
              <a:pPr/>
              <a:t>14.12.2024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393D3-C37C-428C-8A0E-267A03BD7B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2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CCEFB-5578-4678-B093-988E566084D2}" type="datetimeFigureOut">
              <a:rPr lang="ru-RU" smtClean="0"/>
              <a:pPr/>
              <a:t>14.12.2024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393D3-C37C-428C-8A0E-267A03BD7B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2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CCEFB-5578-4678-B093-988E566084D2}" type="datetimeFigureOut">
              <a:rPr lang="ru-RU" smtClean="0"/>
              <a:pPr/>
              <a:t>14.12.2024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E9393D3-C37C-428C-8A0E-267A03BD7B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2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CCEFB-5578-4678-B093-988E566084D2}" type="datetimeFigureOut">
              <a:rPr lang="ru-RU" smtClean="0"/>
              <a:pPr/>
              <a:t>14.12.2024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393D3-C37C-428C-8A0E-267A03BD7BA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 spokes="2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CCEFB-5578-4678-B093-988E566084D2}" type="datetimeFigureOut">
              <a:rPr lang="ru-RU" smtClean="0"/>
              <a:pPr/>
              <a:t>14.12.2024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393D3-C37C-428C-8A0E-267A03BD7B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2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CCEFB-5578-4678-B093-988E566084D2}" type="datetimeFigureOut">
              <a:rPr lang="ru-RU" smtClean="0"/>
              <a:pPr/>
              <a:t>14.12.2024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E9393D3-C37C-428C-8A0E-267A03BD7BA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>
    <p:wheel spokes="2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CCEFB-5578-4678-B093-988E566084D2}" type="datetimeFigureOut">
              <a:rPr lang="ru-RU" smtClean="0"/>
              <a:pPr/>
              <a:t>14.12.2024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393D3-C37C-428C-8A0E-267A03BD7B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2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CCEFB-5578-4678-B093-988E566084D2}" type="datetimeFigureOut">
              <a:rPr lang="ru-RU" smtClean="0"/>
              <a:pPr/>
              <a:t>14.12.2024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393D3-C37C-428C-8A0E-267A03BD7B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2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CCEFB-5578-4678-B093-988E566084D2}" type="datetimeFigureOut">
              <a:rPr lang="ru-RU" smtClean="0"/>
              <a:pPr/>
              <a:t>14.12.2024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393D3-C37C-428C-8A0E-267A03BD7B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2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CCEFB-5578-4678-B093-988E566084D2}" type="datetimeFigureOut">
              <a:rPr lang="ru-RU" smtClean="0"/>
              <a:pPr/>
              <a:t>14.12.2024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393D3-C37C-428C-8A0E-267A03BD7BA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wheel spokes="2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42CCEFB-5578-4678-B093-988E566084D2}" type="datetimeFigureOut">
              <a:rPr lang="ru-RU" smtClean="0"/>
              <a:pPr/>
              <a:t>14.12.2024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E9393D3-C37C-428C-8A0E-267A03BD7BA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heel spokes="2"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204864"/>
            <a:ext cx="8229600" cy="1143000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FF0000"/>
                </a:solidFill>
              </a:rPr>
              <a:t>Нетрадиционные формы проведения родительских собраний</a:t>
            </a:r>
            <a:endParaRPr lang="ru-RU" sz="4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heel spokes="2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Родительское </a:t>
            </a:r>
            <a:r>
              <a:rPr lang="ru-RU" dirty="0" smtClean="0"/>
              <a:t>собрание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https://theslide.ru/img/thumbs/cc5259d79b34f413c5c1ee8c368ba6e8-800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54162"/>
            <a:ext cx="7272809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6150921"/>
      </p:ext>
    </p:extLst>
  </p:cSld>
  <p:clrMapOvr>
    <a:masterClrMapping/>
  </p:clrMapOvr>
  <p:transition>
    <p:wheel spokes="2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Семинар-практикум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dirty="0" smtClean="0"/>
              <a:t>    </a:t>
            </a:r>
            <a:endParaRPr lang="ru-RU" dirty="0" smtClean="0"/>
          </a:p>
          <a:p>
            <a:pPr algn="ctr">
              <a:buNone/>
            </a:pPr>
            <a:r>
              <a:rPr lang="ru-RU" dirty="0" smtClean="0"/>
              <a:t>На </a:t>
            </a:r>
            <a:r>
              <a:rPr lang="ru-RU" dirty="0"/>
              <a:t>собрании могут выступать </a:t>
            </a:r>
            <a:r>
              <a:rPr lang="ru-RU" dirty="0" smtClean="0"/>
              <a:t>учитель,  </a:t>
            </a:r>
            <a:r>
              <a:rPr lang="ru-RU" dirty="0"/>
              <a:t>родители, психолог и другие специалисты. Совместно с родителями происходит обыгрывание или решение проблемных ситуаций, могут присутствовать элементы тренинга. </a:t>
            </a:r>
          </a:p>
        </p:txBody>
      </p:sp>
    </p:spTree>
  </p:cSld>
  <p:clrMapOvr>
    <a:masterClrMapping/>
  </p:clrMapOvr>
  <p:transition>
    <p:wheel spokes="2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Родительское </a:t>
            </a:r>
            <a:r>
              <a:rPr lang="ru-RU" dirty="0" smtClean="0"/>
              <a:t>собрание</a:t>
            </a:r>
            <a:endParaRPr lang="ru-RU" dirty="0"/>
          </a:p>
        </p:txBody>
      </p:sp>
      <p:pic>
        <p:nvPicPr>
          <p:cNvPr id="5122" name="Picture 2" descr="https://kulturarb.ru/images/procultr/54aa91ac0d64980a155bf37f4f0a607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572" y="1554163"/>
            <a:ext cx="6029256" cy="452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2518500"/>
      </p:ext>
    </p:extLst>
  </p:cSld>
  <p:clrMapOvr>
    <a:masterClrMapping/>
  </p:clrMapOvr>
  <p:transition>
    <p:wheel spokes="2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Душевный разговор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  </a:t>
            </a: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ru-RU" dirty="0" smtClean="0"/>
              <a:t> Собрание </a:t>
            </a:r>
            <a:r>
              <a:rPr lang="ru-RU" dirty="0"/>
              <a:t>рассчитано не на всех родителей, а лишь на тех, чьи дети имеют общие проблемы (в общении со сверстниками, агрессивность и др.). </a:t>
            </a:r>
          </a:p>
          <a:p>
            <a:endParaRPr lang="ru-RU" dirty="0"/>
          </a:p>
        </p:txBody>
      </p:sp>
    </p:spTree>
  </p:cSld>
  <p:clrMapOvr>
    <a:masterClrMapping/>
  </p:clrMapOvr>
  <p:transition>
    <p:wheel spokes="2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Родительское собрание</a:t>
            </a:r>
          </a:p>
        </p:txBody>
      </p:sp>
      <p:pic>
        <p:nvPicPr>
          <p:cNvPr id="9218" name="Picture 2" descr="Picture background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892" y="1554163"/>
            <a:ext cx="6034616" cy="452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8359733"/>
      </p:ext>
    </p:extLst>
  </p:cSld>
  <p:clrMapOvr>
    <a:masterClrMapping/>
  </p:clrMapOvr>
  <p:transition>
    <p:wheel spokes="2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Мастер-класс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   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ru-RU" dirty="0" smtClean="0"/>
              <a:t>Собрание</a:t>
            </a:r>
            <a:r>
              <a:rPr lang="ru-RU" dirty="0"/>
              <a:t>, на котором родители демонстрируют свои достижения в области воспитания детей. </a:t>
            </a:r>
          </a:p>
          <a:p>
            <a:endParaRPr lang="ru-RU" dirty="0"/>
          </a:p>
        </p:txBody>
      </p:sp>
    </p:spTree>
  </p:cSld>
  <p:clrMapOvr>
    <a:masterClrMapping/>
  </p:clrMapOvr>
  <p:transition>
    <p:wheel spokes="2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Родительское </a:t>
            </a:r>
            <a:r>
              <a:rPr lang="ru-RU" dirty="0" smtClean="0"/>
              <a:t>собрание</a:t>
            </a:r>
            <a:endParaRPr lang="ru-RU" dirty="0"/>
          </a:p>
        </p:txBody>
      </p:sp>
      <p:pic>
        <p:nvPicPr>
          <p:cNvPr id="12290" name="Picture 2" descr="https://tacon.ru/wp-content/uploads/6/e/1/6e154166da8894b032dae6e023b7bccf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54162"/>
            <a:ext cx="8686800" cy="5043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5095140"/>
      </p:ext>
    </p:extLst>
  </p:cSld>
  <p:clrMapOvr>
    <a:masterClrMapping/>
  </p:clrMapOvr>
  <p:transition>
    <p:wheel spokes="2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Ток-шоу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ru-RU" dirty="0" smtClean="0"/>
              <a:t> Собрание </a:t>
            </a:r>
            <a:r>
              <a:rPr lang="ru-RU" dirty="0"/>
              <a:t>такой формы подразумевает обсуждение одной проблемы с различных точек зрения, детализацией проблемы и возможных путей ее решения. На ток – шоу выступают родители, </a:t>
            </a:r>
            <a:r>
              <a:rPr lang="ru-RU" dirty="0" smtClean="0"/>
              <a:t>учителя</a:t>
            </a:r>
            <a:r>
              <a:rPr lang="ru-RU" dirty="0" smtClean="0"/>
              <a:t>, </a:t>
            </a:r>
            <a:r>
              <a:rPr lang="ru-RU" dirty="0"/>
              <a:t>специалисты. </a:t>
            </a:r>
          </a:p>
        </p:txBody>
      </p:sp>
    </p:spTree>
  </p:cSld>
  <p:clrMapOvr>
    <a:masterClrMapping/>
  </p:clrMapOvr>
  <p:transition>
    <p:wheel spokes="2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Родительское собрание</a:t>
            </a:r>
          </a:p>
        </p:txBody>
      </p:sp>
      <p:pic>
        <p:nvPicPr>
          <p:cNvPr id="13314" name="Picture 2" descr="Picture background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54162"/>
            <a:ext cx="8686800" cy="5043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1069737"/>
      </p:ext>
    </p:extLst>
  </p:cSld>
  <p:clrMapOvr>
    <a:masterClrMapping/>
  </p:clrMapOvr>
  <p:transition>
    <p:wheel spokes="2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Родительское собрание</a:t>
            </a:r>
          </a:p>
        </p:txBody>
      </p:sp>
      <p:pic>
        <p:nvPicPr>
          <p:cNvPr id="14338" name="Picture 2" descr="Picture background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54162"/>
            <a:ext cx="8686800" cy="5187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2575727"/>
      </p:ext>
    </p:extLst>
  </p:cSld>
  <p:clrMapOvr>
    <a:masterClrMapping/>
  </p:clrMapOvr>
  <p:transition>
    <p:wheel spokes="2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Родительское собрание</a:t>
            </a:r>
            <a:endParaRPr lang="ru-RU" dirty="0"/>
          </a:p>
        </p:txBody>
      </p:sp>
      <p:pic>
        <p:nvPicPr>
          <p:cNvPr id="8194" name="Picture 2" descr="https://fsd.multiurok.ru/html/2017/04/21/s_58f9d1f423bae/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1340768"/>
            <a:ext cx="8832977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7452321"/>
      </p:ext>
    </p:extLst>
  </p:cSld>
  <p:clrMapOvr>
    <a:masterClrMapping/>
  </p:clrMapOvr>
  <p:transition>
    <p:wheel spokes="2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Вечера вопросов и ответов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 Предварительно </a:t>
            </a:r>
            <a:r>
              <a:rPr lang="ru-RU" dirty="0"/>
              <a:t>родителям дается задание продумать, сформулировать наиболее  волнующие их вопросы. В ходе обсуждения их со специалистами, другими родителями подобрать оптимальные пути их решения. </a:t>
            </a:r>
          </a:p>
          <a:p>
            <a:endParaRPr lang="ru-RU" dirty="0"/>
          </a:p>
        </p:txBody>
      </p:sp>
    </p:spTree>
  </p:cSld>
  <p:clrMapOvr>
    <a:masterClrMapping/>
  </p:clrMapOvr>
  <p:transition>
    <p:wheel spokes="2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Родительское собрание</a:t>
            </a:r>
            <a:endParaRPr lang="ru-RU" dirty="0"/>
          </a:p>
        </p:txBody>
      </p:sp>
      <p:pic>
        <p:nvPicPr>
          <p:cNvPr id="15362" name="Picture 2" descr="https://cf.ppt-online.org/files/slide/7/7vkCKjUXVAJrEyDp8G05RsqwlPT93cNuiZMnox/slide-1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54162"/>
            <a:ext cx="8686800" cy="5115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1116607"/>
      </p:ext>
    </p:extLst>
  </p:cSld>
  <p:clrMapOvr>
    <a:masterClrMapping/>
  </p:clrMapOvr>
  <p:transition>
    <p:wheel spokes="2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412776"/>
            <a:ext cx="8280920" cy="2808312"/>
          </a:xfrm>
        </p:spPr>
        <p:txBody>
          <a:bodyPr>
            <a:normAutofit fontScale="90000"/>
          </a:bodyPr>
          <a:lstStyle/>
          <a:p>
            <a:r>
              <a:rPr lang="ru-RU" dirty="0"/>
              <a:t>На родительских собраниях нетрадиционной формы можно использовать  следующие методы  активизации </a:t>
            </a:r>
            <a:r>
              <a:rPr lang="ru-RU" dirty="0" smtClean="0"/>
              <a:t>родителей: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ransition>
    <p:wheel spokes="2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Мозговой штурм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 Метод </a:t>
            </a:r>
            <a:r>
              <a:rPr lang="ru-RU" dirty="0"/>
              <a:t>коллективной мыслительной деятельности, позволяющий достичь понимания друг друга, когда общая проблема является личной для целой группы. </a:t>
            </a:r>
          </a:p>
          <a:p>
            <a:endParaRPr lang="ru-RU" dirty="0"/>
          </a:p>
        </p:txBody>
      </p:sp>
    </p:spTree>
  </p:cSld>
  <p:clrMapOvr>
    <a:masterClrMapping/>
  </p:clrMapOvr>
  <p:transition>
    <p:wheel spokes="2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Родительское </a:t>
            </a:r>
            <a:r>
              <a:rPr lang="ru-RU" dirty="0" smtClean="0"/>
              <a:t>собрание</a:t>
            </a:r>
            <a:endParaRPr lang="ru-RU" dirty="0"/>
          </a:p>
        </p:txBody>
      </p:sp>
      <p:pic>
        <p:nvPicPr>
          <p:cNvPr id="16386" name="Picture 2" descr="Picture background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892" y="1554163"/>
            <a:ext cx="6034616" cy="452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6931227"/>
      </p:ext>
    </p:extLst>
  </p:cSld>
  <p:clrMapOvr>
    <a:masterClrMapping/>
  </p:clrMapOvr>
  <p:transition>
    <p:wheel spokes="2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Риверсионная мозговая атака или разнос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i="1" dirty="0" smtClean="0"/>
              <a:t> Э</a:t>
            </a:r>
            <a:r>
              <a:rPr lang="ru-RU" dirty="0" smtClean="0"/>
              <a:t>тот </a:t>
            </a:r>
            <a:r>
              <a:rPr lang="ru-RU" dirty="0"/>
              <a:t>метод отличается от «мозгового штурма» тем, что вместо отсрочки оценочных действий предлагается проявить максимальную критичность, указывая на все недочеты и слабые места процесса, системы, идеи. Этим обеспечивается подготовка решения, направленного на преодоление недостатков.</a:t>
            </a:r>
          </a:p>
          <a:p>
            <a:endParaRPr lang="ru-RU" dirty="0"/>
          </a:p>
        </p:txBody>
      </p:sp>
    </p:spTree>
  </p:cSld>
  <p:clrMapOvr>
    <a:masterClrMapping/>
  </p:clrMapOvr>
  <p:transition>
    <p:wheel spokes="2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Список  </a:t>
            </a:r>
            <a:r>
              <a:rPr lang="ru-RU" dirty="0" smtClean="0">
                <a:solidFill>
                  <a:srgbClr val="0070C0"/>
                </a:solidFill>
              </a:rPr>
              <a:t>определений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 </a:t>
            </a: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ru-RU" dirty="0" smtClean="0"/>
              <a:t>Такой </a:t>
            </a:r>
            <a:r>
              <a:rPr lang="ru-RU" dirty="0" smtClean="0"/>
              <a:t>список </a:t>
            </a:r>
            <a:r>
              <a:rPr lang="ru-RU" dirty="0"/>
              <a:t>определяет различные качества, свойства и характеристики объекта, деятельности или личности, которые необходимо </a:t>
            </a:r>
            <a:r>
              <a:rPr lang="ru-RU" dirty="0" smtClean="0"/>
              <a:t>улучшить</a:t>
            </a:r>
            <a:endParaRPr lang="ru-RU" dirty="0"/>
          </a:p>
        </p:txBody>
      </p:sp>
    </p:spTree>
  </p:cSld>
  <p:clrMapOvr>
    <a:masterClrMapping/>
  </p:clrMapOvr>
  <p:transition>
    <p:wheel spokes="2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Родительское собрание</a:t>
            </a:r>
            <a:endParaRPr lang="ru-RU" dirty="0"/>
          </a:p>
        </p:txBody>
      </p:sp>
      <p:pic>
        <p:nvPicPr>
          <p:cNvPr id="17410" name="Picture 2" descr="Picture background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892" y="1554163"/>
            <a:ext cx="6034616" cy="452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2796325"/>
      </p:ext>
    </p:extLst>
  </p:cSld>
  <p:clrMapOvr>
    <a:masterClrMapping/>
  </p:clrMapOvr>
  <p:transition>
    <p:wheel spokes="2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Коллективная запись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 Каждый </a:t>
            </a:r>
            <a:r>
              <a:rPr lang="ru-RU" dirty="0"/>
              <a:t>из участников получает записную книжку или лист бумаги, где сформулирована проблема и даются информация или рекомендации, необходимые для ее решения. Родители независимо друг от друга, определяют наиболее важные для них рекомендации, заносят в записную книжку. Затем записи передаются педагогу, он суммирует их, и группа проводит обсуждение. </a:t>
            </a:r>
          </a:p>
        </p:txBody>
      </p:sp>
    </p:spTree>
  </p:cSld>
  <p:clrMapOvr>
    <a:masterClrMapping/>
  </p:clrMapOvr>
  <p:transition>
    <p:wheel spokes="2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Родительское </a:t>
            </a:r>
            <a:r>
              <a:rPr lang="ru-RU" dirty="0" smtClean="0"/>
              <a:t>собрание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892" y="1554163"/>
            <a:ext cx="6034616" cy="4525962"/>
          </a:xfrm>
        </p:spPr>
      </p:pic>
    </p:spTree>
    <p:extLst>
      <p:ext uri="{BB962C8B-B14F-4D97-AF65-F5344CB8AC3E}">
        <p14:creationId xmlns:p14="http://schemas.microsoft.com/office/powerpoint/2010/main" val="2662797238"/>
      </p:ext>
    </p:extLst>
  </p:cSld>
  <p:clrMapOvr>
    <a:masterClrMapping/>
  </p:clrMapOvr>
  <p:transition>
    <p:wheel spokes="2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Педагогическая лаборатория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    Рекомендуется </a:t>
            </a:r>
            <a:r>
              <a:rPr lang="ru-RU" dirty="0"/>
              <a:t>проводить в начале или в конце года. На них обсуждается участие родителей в различных мероприятиях. Проводится анкета « Родитель – ребенок – </a:t>
            </a:r>
            <a:r>
              <a:rPr lang="ru-RU" dirty="0" smtClean="0"/>
              <a:t>школа». </a:t>
            </a:r>
            <a:r>
              <a:rPr lang="ru-RU" dirty="0"/>
              <a:t>Проходит обсуждение либо намеченных мероприятий, либо анализируются прошедшие и подводятся итоги. </a:t>
            </a:r>
          </a:p>
          <a:p>
            <a:endParaRPr lang="ru-RU" dirty="0"/>
          </a:p>
        </p:txBody>
      </p:sp>
    </p:spTree>
  </p:cSld>
  <p:clrMapOvr>
    <a:masterClrMapping/>
  </p:clrMapOvr>
  <p:transition>
    <p:wheel spokes="2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Запись на листах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dirty="0" smtClean="0"/>
              <a:t> </a:t>
            </a:r>
            <a:r>
              <a:rPr lang="ru-RU" dirty="0"/>
              <a:t>При обсуждении проблемы каждый из родителей получает листы бумаги для заметок. Педагог формулирует проблему и просит всех предлагать возможные решения. Каждое предложение записывается на отдельном листе. Проблему нужно формулировать четко. Например, «Как привлечь ребенка к выполнению домашнего задания», каждый родитель пишет свой вариант, затем все мнения обсуждаются. Вводится запрет на критику.</a:t>
            </a:r>
          </a:p>
          <a:p>
            <a:endParaRPr lang="ru-RU" dirty="0"/>
          </a:p>
        </p:txBody>
      </p:sp>
    </p:spTree>
  </p:cSld>
  <p:clrMapOvr>
    <a:masterClrMapping/>
  </p:clrMapOvr>
  <p:transition>
    <p:wheel spokes="2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Родительское </a:t>
            </a:r>
            <a:r>
              <a:rPr lang="ru-RU" dirty="0" smtClean="0"/>
              <a:t>собрание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892" y="1554163"/>
            <a:ext cx="6034616" cy="4525962"/>
          </a:xfrm>
        </p:spPr>
      </p:pic>
    </p:spTree>
    <p:extLst>
      <p:ext uri="{BB962C8B-B14F-4D97-AF65-F5344CB8AC3E}">
        <p14:creationId xmlns:p14="http://schemas.microsoft.com/office/powerpoint/2010/main" val="3740241070"/>
      </p:ext>
    </p:extLst>
  </p:cSld>
  <p:clrMapOvr>
    <a:masterClrMapping/>
  </p:clrMapOvr>
  <p:transition>
    <p:wheel spokes="2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Эвристические вопросы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ru-RU" dirty="0" smtClean="0"/>
              <a:t> К </a:t>
            </a:r>
            <a:r>
              <a:rPr lang="ru-RU" dirty="0"/>
              <a:t>ним относятся 7 ключевых вопросов: Кто?, Что?, Где?, Как?, Чем?, Когда? (Почему?). Если перемешать эти вопросы между собой, получится 21 вариант. Последовательно вытягивая такие смешанные вопросы и отвечая на них, родители могут получить новый, интересный взгляд на проблему. </a:t>
            </a:r>
          </a:p>
        </p:txBody>
      </p:sp>
    </p:spTree>
  </p:cSld>
  <p:clrMapOvr>
    <a:masterClrMapping/>
  </p:clrMapOvr>
  <p:transition>
    <p:wheel spokes="2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Решение проблемных задач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 </a:t>
            </a:r>
            <a:endParaRPr lang="en-US" dirty="0" smtClean="0"/>
          </a:p>
          <a:p>
            <a:pPr algn="ctr">
              <a:buNone/>
            </a:pPr>
            <a:r>
              <a:rPr lang="ru-RU" dirty="0" smtClean="0"/>
              <a:t>семейного </a:t>
            </a:r>
            <a:r>
              <a:rPr lang="ru-RU" dirty="0"/>
              <a:t>воспитания  побуждает родителей к поиску наиболее подходящей формы поведения, упражняет в логичности и доказательности рассуждений, развивает чувство педагогического такта. Для обсуждения предлагаются подобные проблемные </a:t>
            </a:r>
            <a:r>
              <a:rPr lang="ru-RU" dirty="0" smtClean="0"/>
              <a:t>ситуации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ransition>
    <p:wheel spokes="2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Родительское собрание</a:t>
            </a:r>
            <a:endParaRPr lang="ru-RU" dirty="0"/>
          </a:p>
        </p:txBody>
      </p:sp>
      <p:pic>
        <p:nvPicPr>
          <p:cNvPr id="18434" name="Picture 2" descr="Picture background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144" y="1554163"/>
            <a:ext cx="6186112" cy="452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9993880"/>
      </p:ext>
    </p:extLst>
  </p:cSld>
  <p:clrMapOvr>
    <a:masterClrMapping/>
  </p:clrMapOvr>
  <p:transition>
    <p:wheel spokes="2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Ролевое проигрывание семейных ситуаций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/>
              <a:t>обогащает арсенал способов родительского поведения и взаимодействия с ребенком. Дается, например, такое задание: проиграйте, пожалуйста, как вы будете устанавливать контакт с плачущим ребенком, и др. </a:t>
            </a:r>
          </a:p>
          <a:p>
            <a:endParaRPr lang="ru-RU" dirty="0"/>
          </a:p>
        </p:txBody>
      </p:sp>
    </p:spTree>
  </p:cSld>
  <p:clrMapOvr>
    <a:masterClrMapping/>
  </p:clrMapOvr>
  <p:transition>
    <p:wheel spokes="2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Родительское собрание</a:t>
            </a:r>
            <a:endParaRPr lang="ru-RU" dirty="0"/>
          </a:p>
        </p:txBody>
      </p:sp>
      <p:pic>
        <p:nvPicPr>
          <p:cNvPr id="19458" name="Picture 2" descr="Picture background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54162"/>
            <a:ext cx="8686800" cy="4971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9168094"/>
      </p:ext>
    </p:extLst>
  </p:cSld>
  <p:clrMapOvr>
    <a:masterClrMapping/>
  </p:clrMapOvr>
  <p:transition>
    <p:wheel spokes="2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Тренинговые игровые упражнения и задачи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 Родители </a:t>
            </a:r>
            <a:r>
              <a:rPr lang="ru-RU" dirty="0"/>
              <a:t>дают оценку разным способам воздействия на ребенка и формам обращения к нему, выбирают более удачные, заменяют нежелательные конструктивными (вместо "Почему ты опять не убрал свои </a:t>
            </a:r>
            <a:r>
              <a:rPr lang="ru-RU" dirty="0" smtClean="0"/>
              <a:t>вещи?" </a:t>
            </a:r>
            <a:r>
              <a:rPr lang="ru-RU" dirty="0"/>
              <a:t>- "Я не сомневаюсь, что эти </a:t>
            </a:r>
            <a:r>
              <a:rPr lang="ru-RU" dirty="0" smtClean="0"/>
              <a:t>вещи </a:t>
            </a:r>
            <a:r>
              <a:rPr lang="ru-RU" dirty="0"/>
              <a:t>слушаются своего хозяина").  </a:t>
            </a:r>
          </a:p>
          <a:p>
            <a:endParaRPr lang="ru-RU" dirty="0"/>
          </a:p>
        </p:txBody>
      </p:sp>
    </p:spTree>
  </p:cSld>
  <p:clrMapOvr>
    <a:masterClrMapping/>
  </p:clrMapOvr>
  <p:transition>
    <p:wheel spokes="2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Родительское собрание</a:t>
            </a:r>
            <a:endParaRPr lang="ru-RU" dirty="0"/>
          </a:p>
        </p:txBody>
      </p:sp>
      <p:pic>
        <p:nvPicPr>
          <p:cNvPr id="20482" name="Picture 2" descr="Picture background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892" y="1554163"/>
            <a:ext cx="6034616" cy="452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2640908"/>
      </p:ext>
    </p:extLst>
  </p:cSld>
  <p:clrMapOvr>
    <a:masterClrMapping/>
  </p:clrMapOvr>
  <p:transition>
    <p:wheel spokes="2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Анализ родителями поведения ребенка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 помогает </a:t>
            </a:r>
            <a:r>
              <a:rPr lang="ru-RU" dirty="0"/>
              <a:t>им понять мотивы его поступков, психические и возрастные потребности. </a:t>
            </a:r>
          </a:p>
          <a:p>
            <a:endParaRPr lang="ru-RU" dirty="0"/>
          </a:p>
        </p:txBody>
      </p:sp>
    </p:spTree>
  </p:cSld>
  <p:clrMapOvr>
    <a:masterClrMapping/>
  </p:clrMapOvr>
  <p:transition>
    <p:wheel spokes="2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Родительское собрание</a:t>
            </a:r>
            <a:endParaRPr lang="ru-RU" dirty="0"/>
          </a:p>
        </p:txBody>
      </p:sp>
      <p:pic>
        <p:nvPicPr>
          <p:cNvPr id="6146" name="Picture 2" descr="https://school90.tgl.ru/sp/pic/Image/2019-2020/yanvar/sobranie_1kl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475" y="1678781"/>
            <a:ext cx="7029450" cy="427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5708408"/>
      </p:ext>
    </p:extLst>
  </p:cSld>
  <p:clrMapOvr>
    <a:masterClrMapping/>
  </p:clrMapOvr>
  <p:transition>
    <p:wheel spokes="2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Обращение к опыту родителей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ru-RU" dirty="0" smtClean="0"/>
              <a:t>Побуждение </a:t>
            </a:r>
            <a:r>
              <a:rPr lang="ru-RU" dirty="0"/>
              <a:t>родителей к обмену опытом активизирует их потребность анализировать собственные удачи и просчеты, соотносить их с приемами и способами воспитания, применяемыми в аналогичных ситуациях другими родителями.</a:t>
            </a:r>
          </a:p>
          <a:p>
            <a:endParaRPr lang="ru-RU" dirty="0"/>
          </a:p>
        </p:txBody>
      </p:sp>
    </p:spTree>
  </p:cSld>
  <p:clrMapOvr>
    <a:masterClrMapping/>
  </p:clrMapOvr>
  <p:transition>
    <p:wheel spokes="2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Родительское собрание</a:t>
            </a:r>
            <a:endParaRPr lang="ru-RU" dirty="0"/>
          </a:p>
        </p:txBody>
      </p:sp>
      <p:pic>
        <p:nvPicPr>
          <p:cNvPr id="21506" name="Picture 2" descr="Picture background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54162"/>
            <a:ext cx="8686800" cy="5187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4338126"/>
      </p:ext>
    </p:extLst>
  </p:cSld>
  <p:clrMapOvr>
    <a:masterClrMapping/>
  </p:clrMapOvr>
  <p:transition>
    <p:wheel spokes="2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Игровое взаимодействие родителей и детей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 в </a:t>
            </a:r>
            <a:r>
              <a:rPr lang="ru-RU" dirty="0"/>
              <a:t>различных формах деятельности (рисование, лепка, спортивные игры, театрализованная деятельность и др.) способствует приобретению опыта партнерских отношений. </a:t>
            </a:r>
          </a:p>
          <a:p>
            <a:endParaRPr lang="ru-RU" dirty="0"/>
          </a:p>
        </p:txBody>
      </p:sp>
    </p:spTree>
  </p:cSld>
  <p:clrMapOvr>
    <a:masterClrMapping/>
  </p:clrMapOvr>
  <p:transition>
    <p:wheel spokes="2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Родительское </a:t>
            </a:r>
            <a:r>
              <a:rPr lang="ru-RU" dirty="0" smtClean="0"/>
              <a:t>собрание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7" y="1554162"/>
            <a:ext cx="6120680" cy="5043190"/>
          </a:xfrm>
        </p:spPr>
      </p:pic>
    </p:spTree>
    <p:extLst>
      <p:ext uri="{BB962C8B-B14F-4D97-AF65-F5344CB8AC3E}">
        <p14:creationId xmlns:p14="http://schemas.microsoft.com/office/powerpoint/2010/main" val="3016763512"/>
      </p:ext>
    </p:extLst>
  </p:cSld>
  <p:clrMapOvr>
    <a:masterClrMapping/>
  </p:clrMapOvr>
  <p:transition>
    <p:wheel spokes="2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650614"/>
            <a:ext cx="914400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Предложенные методы  предоставляют родителям возможность моделировать варианты своего поведения в игровой обстановке.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Об  эффективности проводимой работы с родителями могут  свидетельствовать: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проявление  у родителей интереса к содержанию образовательного процесса с детьми;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возникновение  дискуссий, диспутов по их инициативе;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ответы  на вопросы родителей ими самими; приведение примеров из собственного опыта;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увеличение  количества вопросов к педагогу, касающихся личности ребенка, его внутреннего мира;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стремление  взрослых к индивидуальным контактам с </a:t>
            </a:r>
            <a:r>
              <a:rPr lang="ru-RU" sz="20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учителем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размышление  родителей о правильности использования тех или иных методов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обучения и воспитания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повышение  их активности при анализе педагогических ситуаций, решение задач и обсуждение дискуссионных вопросов.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heel spokes="2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640960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2282965"/>
      </p:ext>
    </p:extLst>
  </p:cSld>
  <p:clrMapOvr>
    <a:masterClrMapping/>
  </p:clrMapOvr>
  <p:transition>
    <p:wheel spokes="2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Родительское собрание</a:t>
            </a:r>
            <a:endParaRPr lang="ru-RU" dirty="0"/>
          </a:p>
        </p:txBody>
      </p:sp>
      <p:pic>
        <p:nvPicPr>
          <p:cNvPr id="7170" name="Picture 2" descr="https://fs.znanio.ru/methodology/images/98/69/98692643a458f1ea7ca52cee36bb54f625ff31c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892" y="1554163"/>
            <a:ext cx="6034616" cy="452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1283525"/>
      </p:ext>
    </p:extLst>
  </p:cSld>
  <p:clrMapOvr>
    <a:masterClrMapping/>
  </p:clrMapOvr>
  <p:transition>
    <p:wheel spokes="2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Родительское </a:t>
            </a:r>
            <a:r>
              <a:rPr lang="ru-RU" dirty="0" smtClean="0"/>
              <a:t>собрание</a:t>
            </a:r>
            <a:endParaRPr lang="ru-RU" dirty="0"/>
          </a:p>
        </p:txBody>
      </p:sp>
      <p:pic>
        <p:nvPicPr>
          <p:cNvPr id="11266" name="Picture 2" descr="https://sun9-10.userapi.com/s/v1/ig2/GoJwiHI73VN0wExE0jkE-RYNCY77mOBTS3eAwrFcUrWtkBV6DzWRBCH1Csf41Id3cylFiLB68v0rnfAS-VTjmNK5.jpg?quality=96&amp;as=32x24,48x36,72x54,108x81,160x120,240x180,360x270,480x360,540x405,640x480,720x540,960x720&amp;from=bu&amp;u=Vp10J2MlKfIcAEV-itdrvbI6vjJYYqQ9DG2hGCI0qVM&amp;cs=960x72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4162"/>
            <a:ext cx="8496944" cy="5115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0533995"/>
      </p:ext>
    </p:extLst>
  </p:cSld>
  <p:clrMapOvr>
    <a:masterClrMapping/>
  </p:clrMapOvr>
  <p:transition>
    <p:wheel spokes="2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Читательская конференция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Проводится </a:t>
            </a:r>
            <a:r>
              <a:rPr lang="ru-RU" dirty="0"/>
              <a:t>подготовительный этап перед собранием, где родителям дается какое – либо задание по заявленной теме. Подготовленное задание обсуждается с различных позиций. Педагог просит прокомментировать, то или иное высказывание, освещает суть темы и задает вопросы при </a:t>
            </a:r>
            <a:r>
              <a:rPr lang="ru-RU" dirty="0" smtClean="0"/>
              <a:t>обсуждении</a:t>
            </a:r>
            <a:endParaRPr lang="ru-RU" dirty="0"/>
          </a:p>
        </p:txBody>
      </p:sp>
    </p:spTree>
  </p:cSld>
  <p:clrMapOvr>
    <a:masterClrMapping/>
  </p:clrMapOvr>
  <p:transition>
    <p:wheel spokes="2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Родительское собрание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https://cf4.ppt-online.org/files4/slide/y/YGLOVpH0l13W6t7xomkASeUvaXIBKsr4fgdZJT/slide-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4162"/>
            <a:ext cx="8596064" cy="4467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1022762"/>
      </p:ext>
    </p:extLst>
  </p:cSld>
  <p:clrMapOvr>
    <a:masterClrMapping/>
  </p:clrMapOvr>
  <p:transition>
    <p:wheel spokes="2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Аукцион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  </a:t>
            </a: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ru-RU" dirty="0" smtClean="0"/>
              <a:t> Собрание проходит в виде «продажи» полезных советов по выбранной теме в игровой форме. </a:t>
            </a:r>
            <a:endParaRPr lang="ru-RU" dirty="0"/>
          </a:p>
        </p:txBody>
      </p:sp>
    </p:spTree>
  </p:cSld>
  <p:clrMapOvr>
    <a:masterClrMapping/>
  </p:clrMapOvr>
  <p:transition>
    <p:wheel spokes="2"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233</TotalTime>
  <Words>889</Words>
  <Application>Microsoft Office PowerPoint</Application>
  <PresentationFormat>Экран (4:3)</PresentationFormat>
  <Paragraphs>85</Paragraphs>
  <Slides>45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52" baseType="lpstr">
      <vt:lpstr>Arial</vt:lpstr>
      <vt:lpstr>Calibri</vt:lpstr>
      <vt:lpstr>Franklin Gothic Book</vt:lpstr>
      <vt:lpstr>Franklin Gothic Medium</vt:lpstr>
      <vt:lpstr>Times New Roman</vt:lpstr>
      <vt:lpstr>Wingdings 2</vt:lpstr>
      <vt:lpstr>Трек</vt:lpstr>
      <vt:lpstr>Нетрадиционные формы проведения родительских собраний</vt:lpstr>
      <vt:lpstr>Родительское собрание</vt:lpstr>
      <vt:lpstr>Педагогическая лаборатория</vt:lpstr>
      <vt:lpstr>Родительское собрание</vt:lpstr>
      <vt:lpstr>Родительское собрание</vt:lpstr>
      <vt:lpstr>Родительское собрание</vt:lpstr>
      <vt:lpstr>Читательская конференция</vt:lpstr>
      <vt:lpstr>Родительское собрание</vt:lpstr>
      <vt:lpstr>Аукцион</vt:lpstr>
      <vt:lpstr>Родительское собрание</vt:lpstr>
      <vt:lpstr>Семинар-практикум</vt:lpstr>
      <vt:lpstr>Родительское собрание</vt:lpstr>
      <vt:lpstr>Душевный разговор</vt:lpstr>
      <vt:lpstr>Родительское собрание</vt:lpstr>
      <vt:lpstr>Мастер-класс</vt:lpstr>
      <vt:lpstr>Родительское собрание</vt:lpstr>
      <vt:lpstr>Ток-шоу</vt:lpstr>
      <vt:lpstr>Родительское собрание</vt:lpstr>
      <vt:lpstr>Родительское собрание</vt:lpstr>
      <vt:lpstr>Вечера вопросов и ответов</vt:lpstr>
      <vt:lpstr>Родительское собрание</vt:lpstr>
      <vt:lpstr>На родительских собраниях нетрадиционной формы можно использовать  следующие методы  активизации родителей: </vt:lpstr>
      <vt:lpstr>Мозговой штурм</vt:lpstr>
      <vt:lpstr>Родительское собрание</vt:lpstr>
      <vt:lpstr>Риверсионная мозговая атака или разнос</vt:lpstr>
      <vt:lpstr>Список  определений</vt:lpstr>
      <vt:lpstr>Родительское собрание</vt:lpstr>
      <vt:lpstr>Коллективная запись</vt:lpstr>
      <vt:lpstr>Родительское собрание</vt:lpstr>
      <vt:lpstr>Запись на листах</vt:lpstr>
      <vt:lpstr>Родительское собрание</vt:lpstr>
      <vt:lpstr>Эвристические вопросы</vt:lpstr>
      <vt:lpstr>Решение проблемных задач</vt:lpstr>
      <vt:lpstr>Родительское собрание</vt:lpstr>
      <vt:lpstr>Ролевое проигрывание семейных ситуаций</vt:lpstr>
      <vt:lpstr>Родительское собрание</vt:lpstr>
      <vt:lpstr>Тренинговые игровые упражнения и задачи</vt:lpstr>
      <vt:lpstr>Родительское собрание</vt:lpstr>
      <vt:lpstr>Анализ родителями поведения ребенка</vt:lpstr>
      <vt:lpstr>Обращение к опыту родителей</vt:lpstr>
      <vt:lpstr>Родительское собрание</vt:lpstr>
      <vt:lpstr>Игровое взаимодействие родителей и детей</vt:lpstr>
      <vt:lpstr>Родительское собрание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49</cp:revision>
  <dcterms:created xsi:type="dcterms:W3CDTF">2014-03-04T06:29:22Z</dcterms:created>
  <dcterms:modified xsi:type="dcterms:W3CDTF">2024-12-14T10:30:09Z</dcterms:modified>
</cp:coreProperties>
</file>